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81" r:id="rId5"/>
    <p:sldId id="282" r:id="rId6"/>
    <p:sldId id="263" r:id="rId7"/>
    <p:sldId id="289" r:id="rId8"/>
    <p:sldId id="285" r:id="rId9"/>
    <p:sldId id="266" r:id="rId10"/>
    <p:sldId id="286" r:id="rId11"/>
    <p:sldId id="268" r:id="rId12"/>
    <p:sldId id="270" r:id="rId13"/>
    <p:sldId id="277" r:id="rId14"/>
    <p:sldId id="267" r:id="rId15"/>
    <p:sldId id="290" r:id="rId16"/>
    <p:sldId id="288" r:id="rId17"/>
    <p:sldId id="278" r:id="rId18"/>
    <p:sldId id="283" r:id="rId19"/>
    <p:sldId id="287" r:id="rId20"/>
    <p:sldId id="273" r:id="rId21"/>
    <p:sldId id="272" r:id="rId22"/>
    <p:sldId id="271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F1"/>
    <a:srgbClr val="E6DADD"/>
    <a:srgbClr val="C0D6C2"/>
    <a:srgbClr val="97BB9A"/>
    <a:srgbClr val="D2BCC2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588" autoAdjust="0"/>
  </p:normalViewPr>
  <p:slideViewPr>
    <p:cSldViewPr>
      <p:cViewPr>
        <p:scale>
          <a:sx n="100" d="100"/>
          <a:sy n="100" d="100"/>
        </p:scale>
        <p:origin x="-522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D97E-DE0C-4416-8A58-88ED611BA009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B735E-ACA6-4D5A-8E05-CCC18F668C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0B5B7-7D83-43F9-A6E2-36FD5AD4797E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A841-1CC5-4F5A-9945-39D571B873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E56D0-549D-4F0F-A4B6-220C9BA1D890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F203-947C-45D2-9619-3915CDCAF0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841A-0AB4-4661-B065-2B335DFC2F69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1D9C6-2919-4107-8FFC-84B03F614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C96F-F646-4020-BBC2-3A7BD03056EC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A6757-1832-4B58-AEC3-7EF33523E9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E2A9-3E8D-481E-AC8D-866B81C062B6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F6A6-8E7D-4B5F-B306-71A0E44C5F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38CD-5CF0-4618-976A-DE33A5825A05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BC83-B9BC-4F3A-9F44-0B7333B471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4BD1-7F62-489D-B7BD-38C2EBB6FDE1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F2D1-3422-4C49-963D-68BA7BBB61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B989-CAE7-449A-8E00-DC6DFEE59B0F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6F44-B5EF-40E0-949E-D6196C2DD6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FBA5-59CA-4A1B-9E9A-7CD482B85B53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4B6C-1B6A-4631-BF61-BFCC3054FA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9CD6-B2CF-4D21-833F-AA30A9B49CD0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30DF-2C6A-4D43-851A-BC4ED293B9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2B90F-2A6F-4F87-9B77-3F1DB35C9253}" type="datetimeFigureOut">
              <a:rPr lang="fr-FR"/>
              <a:pPr>
                <a:defRPr/>
              </a:pPr>
              <a:t>17/01/2012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B0C34-092C-4781-B262-85657C657D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e.brouard@univ-nantes.fr" TargetMode="External"/><Relationship Id="rId7" Type="http://schemas.openxmlformats.org/officeDocument/2006/relationships/image" Target="../media/image4.emf"/><Relationship Id="rId2" Type="http://schemas.openxmlformats.org/officeDocument/2006/relationships/hyperlink" Target="mailto:mgiral@chu-nantes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www.pixmania.com/fr/fr/4536850/art/acer/emachines-el-1332-0f7z-ob.html" TargetMode="Externa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/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Données Informatisées et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VAlidées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Transplantation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87675" y="3789363"/>
            <a:ext cx="4537075" cy="187166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fr-FR" sz="1000" smtClean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fr-FR" sz="1700" i="1" smtClean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fr-FR" sz="1700" i="1" smtClean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fr-FR" sz="1700" i="1" smtClean="0">
              <a:solidFill>
                <a:srgbClr val="404040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fr-FR" sz="1000" smtClean="0"/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charset="0"/>
              </a:rPr>
              <a:t>Magali Giral                      </a:t>
            </a:r>
            <a:r>
              <a:rPr lang="fr-FR" i="1" dirty="0">
                <a:solidFill>
                  <a:schemeClr val="bg1"/>
                </a:solidFill>
                <a:latin typeface="Arial" charset="0"/>
                <a:hlinkClick r:id="rId2"/>
              </a:rPr>
              <a:t>mgiral@chu-nantes.fr</a:t>
            </a:r>
            <a:endParaRPr lang="fr-FR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fr-FR" dirty="0">
                <a:solidFill>
                  <a:schemeClr val="bg1"/>
                </a:solidFill>
                <a:latin typeface="Arial" charset="0"/>
              </a:rPr>
              <a:t>Sophie </a:t>
            </a:r>
            <a:r>
              <a:rPr lang="fr-FR" dirty="0" err="1">
                <a:solidFill>
                  <a:schemeClr val="bg1"/>
                </a:solidFill>
                <a:latin typeface="Arial" charset="0"/>
              </a:rPr>
              <a:t>Brouard</a:t>
            </a:r>
            <a:r>
              <a:rPr lang="fr-FR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i="1" dirty="0" smtClean="0">
                <a:solidFill>
                  <a:schemeClr val="bg1"/>
                </a:solidFill>
                <a:latin typeface="Arial" charset="0"/>
                <a:hlinkClick r:id="rId3"/>
              </a:rPr>
              <a:t>sophie.brouard@univ-nantes.fr</a:t>
            </a:r>
            <a:endParaRPr lang="fr-FR" i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à coins arrondis 8"/>
          <p:cNvSpPr/>
          <p:nvPr/>
        </p:nvSpPr>
        <p:spPr>
          <a:xfrm>
            <a:off x="1259632" y="2204864"/>
            <a:ext cx="6768752" cy="151216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ctr" anchorCtr="1"/>
          <a:lstStyle/>
          <a:p>
            <a:pPr algn="ctr"/>
            <a:r>
              <a:rPr lang="fr-FR" sz="2800" b="1" dirty="0">
                <a:solidFill>
                  <a:srgbClr val="FFFFFF"/>
                </a:solidFill>
              </a:rPr>
              <a:t>A propos d’un exemple de </a:t>
            </a:r>
            <a:r>
              <a:rPr lang="fr-FR" sz="2800" b="1" dirty="0" err="1">
                <a:solidFill>
                  <a:srgbClr val="FFFFFF"/>
                </a:solidFill>
              </a:rPr>
              <a:t>biocollection</a:t>
            </a:r>
            <a:r>
              <a:rPr lang="fr-FR" sz="2800" b="1" dirty="0">
                <a:solidFill>
                  <a:srgbClr val="FFFFFF"/>
                </a:solidFill>
              </a:rPr>
              <a:t> à visée de recherche non interventionnelle</a:t>
            </a:r>
          </a:p>
          <a:p>
            <a:pPr algn="ctr"/>
            <a:r>
              <a:rPr lang="fr-FR" sz="2800" b="1" dirty="0">
                <a:solidFill>
                  <a:srgbClr val="FFFFFF"/>
                </a:solidFill>
              </a:rPr>
              <a:t>La  DIVAT-</a:t>
            </a:r>
            <a:r>
              <a:rPr lang="fr-FR" sz="2800" b="1" dirty="0" err="1">
                <a:solidFill>
                  <a:srgbClr val="FFFFFF"/>
                </a:solidFill>
              </a:rPr>
              <a:t>Biocol</a:t>
            </a:r>
            <a:endParaRPr lang="fr-FR" sz="2800" b="1" dirty="0">
              <a:solidFill>
                <a:srgbClr val="FFFFFF"/>
              </a:solidFill>
            </a:endParaRPr>
          </a:p>
          <a:p>
            <a:pPr algn="ctr"/>
            <a:endParaRPr lang="fr-FR" b="1" dirty="0">
              <a:solidFill>
                <a:srgbClr val="FFFFFF"/>
              </a:solidFill>
            </a:endParaRPr>
          </a:p>
        </p:txBody>
      </p:sp>
      <p:pic>
        <p:nvPicPr>
          <p:cNvPr id="13321" name="Imag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5975350"/>
            <a:ext cx="16383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Imag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5818188"/>
            <a:ext cx="17780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Imag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1213" y="6015038"/>
            <a:ext cx="1982787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DIVAT</a:t>
            </a:r>
            <a:b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Données Informatisées et </a:t>
            </a:r>
            <a:r>
              <a:rPr lang="fr-FR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VAlidées</a:t>
            </a: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32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fr-FR" sz="2000">
              <a:solidFill>
                <a:srgbClr val="FFFFFF"/>
              </a:solidFill>
            </a:endParaRPr>
          </a:p>
          <a:p>
            <a:r>
              <a:rPr lang="fr-FR" sz="2000" b="1">
                <a:solidFill>
                  <a:srgbClr val="FFFFFF"/>
                </a:solidFill>
              </a:rPr>
              <a:t>Identification des biomarqueurs de la Tolérance et du rejet chronique (ABM 2002)</a:t>
            </a:r>
          </a:p>
          <a:p>
            <a:endParaRPr lang="fr-FR" sz="2000" b="1"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3" name="Group 76"/>
          <p:cNvGrpSpPr>
            <a:grpSpLocks/>
          </p:cNvGrpSpPr>
          <p:nvPr/>
        </p:nvGrpSpPr>
        <p:grpSpPr bwMode="auto">
          <a:xfrm>
            <a:off x="323850" y="1125538"/>
            <a:ext cx="8424863" cy="5399087"/>
            <a:chOff x="20" y="29"/>
            <a:chExt cx="6078" cy="4081"/>
          </a:xfrm>
        </p:grpSpPr>
        <p:sp>
          <p:nvSpPr>
            <p:cNvPr id="22536" name="Rectangle 2"/>
            <p:cNvSpPr>
              <a:spLocks noChangeArrowheads="1"/>
            </p:cNvSpPr>
            <p:nvPr/>
          </p:nvSpPr>
          <p:spPr bwMode="auto">
            <a:xfrm>
              <a:off x="4329" y="663"/>
              <a:ext cx="1769" cy="281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37" name="Text Box 5"/>
            <p:cNvSpPr txBox="1">
              <a:spLocks noChangeArrowheads="1"/>
            </p:cNvSpPr>
            <p:nvPr/>
          </p:nvSpPr>
          <p:spPr bwMode="auto">
            <a:xfrm>
              <a:off x="4947" y="2710"/>
              <a:ext cx="50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</a:rPr>
                <a:t>PAM</a:t>
              </a:r>
              <a:endParaRPr lang="en-US" b="1" i="1">
                <a:latin typeface="Times New Roman" pitchFamily="18" charset="0"/>
              </a:endParaRPr>
            </a:p>
          </p:txBody>
        </p:sp>
        <p:sp>
          <p:nvSpPr>
            <p:cNvPr id="22538" name="AutoShape 6"/>
            <p:cNvSpPr>
              <a:spLocks noChangeArrowheads="1"/>
            </p:cNvSpPr>
            <p:nvPr/>
          </p:nvSpPr>
          <p:spPr bwMode="auto">
            <a:xfrm>
              <a:off x="5132" y="2326"/>
              <a:ext cx="108" cy="288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GB" b="1">
                <a:latin typeface="Times New Roman" pitchFamily="18" charset="0"/>
              </a:endParaRPr>
            </a:p>
          </p:txBody>
        </p:sp>
        <p:sp>
          <p:nvSpPr>
            <p:cNvPr id="22539" name="Rectangle 7"/>
            <p:cNvSpPr>
              <a:spLocks noChangeArrowheads="1"/>
            </p:cNvSpPr>
            <p:nvPr/>
          </p:nvSpPr>
          <p:spPr bwMode="auto">
            <a:xfrm>
              <a:off x="4469" y="801"/>
              <a:ext cx="1384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30,000 DNA spots</a:t>
              </a:r>
            </a:p>
            <a:p>
              <a:pPr algn="ctr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12,440 genes</a:t>
              </a:r>
              <a:endParaRPr lang="fr-FR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0" name="AutoShape 8"/>
            <p:cNvSpPr>
              <a:spLocks noChangeArrowheads="1"/>
            </p:cNvSpPr>
            <p:nvPr/>
          </p:nvSpPr>
          <p:spPr bwMode="auto">
            <a:xfrm>
              <a:off x="5132" y="1344"/>
              <a:ext cx="108" cy="288"/>
            </a:xfrm>
            <a:prstGeom prst="downArrow">
              <a:avLst>
                <a:gd name="adj1" fmla="val 50000"/>
                <a:gd name="adj2" fmla="val 6666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GB" b="1">
                <a:latin typeface="Times New Roman" pitchFamily="18" charset="0"/>
              </a:endParaRPr>
            </a:p>
          </p:txBody>
        </p:sp>
        <p:pic>
          <p:nvPicPr>
            <p:cNvPr id="2254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" y="29"/>
              <a:ext cx="89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2" name="Picture 10" descr="puc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" y="839"/>
              <a:ext cx="3990" cy="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Rectangle 11"/>
            <p:cNvSpPr>
              <a:spLocks noChangeArrowheads="1"/>
            </p:cNvSpPr>
            <p:nvPr/>
          </p:nvSpPr>
          <p:spPr bwMode="auto">
            <a:xfrm>
              <a:off x="1199" y="708"/>
              <a:ext cx="1542" cy="59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44" name="Rectangle 12"/>
            <p:cNvSpPr>
              <a:spLocks noChangeArrowheads="1"/>
            </p:cNvSpPr>
            <p:nvPr/>
          </p:nvSpPr>
          <p:spPr bwMode="auto">
            <a:xfrm>
              <a:off x="563" y="4014"/>
              <a:ext cx="771" cy="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45" name="Rectangle 13"/>
            <p:cNvSpPr>
              <a:spLocks noChangeArrowheads="1"/>
            </p:cNvSpPr>
            <p:nvPr/>
          </p:nvSpPr>
          <p:spPr bwMode="auto">
            <a:xfrm>
              <a:off x="1427" y="1474"/>
              <a:ext cx="997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sz="2000">
                <a:latin typeface="Calibri" pitchFamily="34" charset="0"/>
              </a:endParaRPr>
            </a:p>
          </p:txBody>
        </p:sp>
        <p:sp>
          <p:nvSpPr>
            <p:cNvPr id="22546" name="Text Box 14"/>
            <p:cNvSpPr txBox="1">
              <a:spLocks noChangeArrowheads="1"/>
            </p:cNvSpPr>
            <p:nvPr/>
          </p:nvSpPr>
          <p:spPr bwMode="auto">
            <a:xfrm>
              <a:off x="1379" y="1429"/>
              <a:ext cx="1247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Times New Roman" pitchFamily="18" charset="0"/>
                </a:rPr>
                <a:t>RNA extraction</a:t>
              </a:r>
            </a:p>
          </p:txBody>
        </p:sp>
        <p:sp>
          <p:nvSpPr>
            <p:cNvPr id="22547" name="Rectangle 15"/>
            <p:cNvSpPr>
              <a:spLocks noChangeArrowheads="1"/>
            </p:cNvSpPr>
            <p:nvPr/>
          </p:nvSpPr>
          <p:spPr bwMode="auto">
            <a:xfrm>
              <a:off x="1472" y="2245"/>
              <a:ext cx="952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48" name="Text Box 16"/>
            <p:cNvSpPr txBox="1">
              <a:spLocks noChangeArrowheads="1"/>
            </p:cNvSpPr>
            <p:nvPr/>
          </p:nvSpPr>
          <p:spPr bwMode="auto">
            <a:xfrm>
              <a:off x="1245" y="2216"/>
              <a:ext cx="165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Times New Roman" pitchFamily="18" charset="0"/>
                </a:rPr>
                <a:t>Reverse transcription</a:t>
              </a:r>
            </a:p>
          </p:txBody>
        </p:sp>
        <p:sp>
          <p:nvSpPr>
            <p:cNvPr id="22549" name="Rectangle 17"/>
            <p:cNvSpPr>
              <a:spLocks noChangeArrowheads="1"/>
            </p:cNvSpPr>
            <p:nvPr/>
          </p:nvSpPr>
          <p:spPr bwMode="auto">
            <a:xfrm>
              <a:off x="2876" y="1111"/>
              <a:ext cx="954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50" name="Text Box 18"/>
            <p:cNvSpPr txBox="1">
              <a:spLocks noChangeArrowheads="1"/>
            </p:cNvSpPr>
            <p:nvPr/>
          </p:nvSpPr>
          <p:spPr bwMode="auto">
            <a:xfrm>
              <a:off x="3057" y="1021"/>
              <a:ext cx="729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Times New Roman" pitchFamily="18" charset="0"/>
                </a:rPr>
                <a:t>Analysis</a:t>
              </a:r>
            </a:p>
          </p:txBody>
        </p:sp>
        <p:grpSp>
          <p:nvGrpSpPr>
            <p:cNvPr id="22551" name="Group 19"/>
            <p:cNvGrpSpPr>
              <a:grpSpLocks noChangeAspect="1"/>
            </p:cNvGrpSpPr>
            <p:nvPr/>
          </p:nvGrpSpPr>
          <p:grpSpPr bwMode="auto">
            <a:xfrm>
              <a:off x="1109" y="300"/>
              <a:ext cx="558" cy="907"/>
              <a:chOff x="1152" y="432"/>
              <a:chExt cx="948" cy="1537"/>
            </a:xfrm>
          </p:grpSpPr>
          <p:pic>
            <p:nvPicPr>
              <p:cNvPr id="22562" name="Picture 2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4367" t="28104" r="54669" b="23970"/>
              <a:stretch>
                <a:fillRect/>
              </a:stretch>
            </p:blipFill>
            <p:spPr bwMode="auto">
              <a:xfrm>
                <a:off x="1632" y="432"/>
                <a:ext cx="468" cy="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3" name="Picture 21" descr="re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4" y="1036"/>
                <a:ext cx="65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64" name="Picture 2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52" y="720"/>
                <a:ext cx="43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5" name="Line 23"/>
              <p:cNvSpPr>
                <a:spLocks noChangeAspect="1" noChangeShapeType="1"/>
              </p:cNvSpPr>
              <p:nvPr/>
            </p:nvSpPr>
            <p:spPr bwMode="auto">
              <a:xfrm>
                <a:off x="1200" y="76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566" name="Line 24"/>
              <p:cNvSpPr>
                <a:spLocks noChangeAspect="1" noChangeShapeType="1"/>
              </p:cNvSpPr>
              <p:nvPr/>
            </p:nvSpPr>
            <p:spPr bwMode="auto">
              <a:xfrm flipH="1">
                <a:off x="1200" y="76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2552" name="Group 25"/>
            <p:cNvGrpSpPr>
              <a:grpSpLocks noChangeAspect="1"/>
            </p:cNvGrpSpPr>
            <p:nvPr/>
          </p:nvGrpSpPr>
          <p:grpSpPr bwMode="auto">
            <a:xfrm>
              <a:off x="1955" y="300"/>
              <a:ext cx="559" cy="907"/>
              <a:chOff x="1152" y="432"/>
              <a:chExt cx="948" cy="1537"/>
            </a:xfrm>
          </p:grpSpPr>
          <p:pic>
            <p:nvPicPr>
              <p:cNvPr id="22557" name="Picture 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4367" t="28104" r="54669" b="23970"/>
              <a:stretch>
                <a:fillRect/>
              </a:stretch>
            </p:blipFill>
            <p:spPr bwMode="auto">
              <a:xfrm>
                <a:off x="1632" y="432"/>
                <a:ext cx="468" cy="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8" name="Picture 27" descr="re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94" y="1036"/>
                <a:ext cx="65" cy="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59" name="Picture 2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52" y="720"/>
                <a:ext cx="432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60" name="Line 29"/>
              <p:cNvSpPr>
                <a:spLocks noChangeAspect="1" noChangeShapeType="1"/>
              </p:cNvSpPr>
              <p:nvPr/>
            </p:nvSpPr>
            <p:spPr bwMode="auto">
              <a:xfrm>
                <a:off x="1200" y="76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2561" name="Line 30"/>
              <p:cNvSpPr>
                <a:spLocks noChangeAspect="1" noChangeShapeType="1"/>
              </p:cNvSpPr>
              <p:nvPr/>
            </p:nvSpPr>
            <p:spPr bwMode="auto">
              <a:xfrm flipH="1">
                <a:off x="1200" y="76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2553" name="Rectangle 31"/>
            <p:cNvSpPr>
              <a:spLocks noChangeArrowheads="1"/>
            </p:cNvSpPr>
            <p:nvPr/>
          </p:nvSpPr>
          <p:spPr bwMode="auto">
            <a:xfrm>
              <a:off x="1880" y="391"/>
              <a:ext cx="363" cy="31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54" name="Oval 32"/>
            <p:cNvSpPr>
              <a:spLocks noChangeArrowheads="1"/>
            </p:cNvSpPr>
            <p:nvPr/>
          </p:nvSpPr>
          <p:spPr bwMode="auto">
            <a:xfrm>
              <a:off x="2288" y="618"/>
              <a:ext cx="136" cy="1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2555" name="Text Box 33"/>
            <p:cNvSpPr txBox="1">
              <a:spLocks noChangeArrowheads="1"/>
            </p:cNvSpPr>
            <p:nvPr/>
          </p:nvSpPr>
          <p:spPr bwMode="auto">
            <a:xfrm>
              <a:off x="1698" y="166"/>
              <a:ext cx="59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 b="1">
                  <a:solidFill>
                    <a:srgbClr val="FF0000"/>
                  </a:solidFill>
                  <a:latin typeface="Times New Roman" pitchFamily="18" charset="0"/>
                </a:rPr>
                <a:t>Blood</a:t>
              </a:r>
            </a:p>
          </p:txBody>
        </p:sp>
        <p:sp>
          <p:nvSpPr>
            <p:cNvPr id="22556" name="Oval 34"/>
            <p:cNvSpPr>
              <a:spLocks noChangeArrowheads="1"/>
            </p:cNvSpPr>
            <p:nvPr/>
          </p:nvSpPr>
          <p:spPr bwMode="auto">
            <a:xfrm>
              <a:off x="1743" y="119"/>
              <a:ext cx="408" cy="3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6300788" y="3284538"/>
            <a:ext cx="237648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SAM</a:t>
            </a:r>
            <a:endParaRPr lang="fr-FR" b="1">
              <a:latin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fr-FR" b="1">
                <a:latin typeface="Times New Roman" pitchFamily="18" charset="0"/>
              </a:rPr>
              <a:t>(vs CR)</a:t>
            </a:r>
            <a:endParaRPr lang="en-US" b="1">
              <a:latin typeface="Times New Roman" pitchFamily="18" charset="0"/>
            </a:endParaRPr>
          </a:p>
        </p:txBody>
      </p:sp>
      <p:pic>
        <p:nvPicPr>
          <p:cNvPr id="22535" name="Imag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8" name="4 CuadroTexto"/>
          <p:cNvSpPr txBox="1">
            <a:spLocks noChangeArrowheads="1"/>
          </p:cNvSpPr>
          <p:nvPr/>
        </p:nvSpPr>
        <p:spPr bwMode="auto">
          <a:xfrm>
            <a:off x="4500563" y="908050"/>
            <a:ext cx="4319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Brouard S. </a:t>
            </a:r>
            <a:r>
              <a:rPr lang="es-ES_tradnl" sz="1600" i="1">
                <a:solidFill>
                  <a:srgbClr val="000000"/>
                </a:solidFill>
                <a:latin typeface="Calibri" pitchFamily="34" charset="0"/>
              </a:rPr>
              <a:t>et al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s-ES_tradnl" sz="1600" i="1">
                <a:solidFill>
                  <a:srgbClr val="000000"/>
                </a:solidFill>
                <a:latin typeface="Calibri" pitchFamily="34" charset="0"/>
              </a:rPr>
              <a:t>Proc Natl Acad Sci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2007</a:t>
            </a:r>
          </a:p>
          <a:p>
            <a:pPr algn="ctr"/>
            <a:endParaRPr lang="es-ES" sz="16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554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b="1">
              <a:solidFill>
                <a:srgbClr val="FFFFFF"/>
              </a:solidFill>
            </a:endParaRPr>
          </a:p>
          <a:p>
            <a:pPr>
              <a:defRPr/>
            </a:pPr>
            <a:r>
              <a:rPr lang="fr-FR" sz="2000" b="1">
                <a:solidFill>
                  <a:srgbClr val="FFFFFF"/>
                </a:solidFill>
              </a:rPr>
              <a:t>Identification des biomarqueurs de la Tolérance et du rejet chronique (ABM 2002)</a:t>
            </a:r>
          </a:p>
          <a:p>
            <a:pPr>
              <a:defRPr/>
            </a:pPr>
            <a:endParaRPr lang="fr-FR" sz="2000" b="1">
              <a:solidFill>
                <a:srgbClr val="FFFFFF"/>
              </a:solidFill>
            </a:endParaRPr>
          </a:p>
        </p:txBody>
      </p:sp>
      <p:sp>
        <p:nvSpPr>
          <p:cNvPr id="23556" name="Rectángulo 2"/>
          <p:cNvSpPr txBox="1">
            <a:spLocks noChangeArrowheads="1"/>
          </p:cNvSpPr>
          <p:nvPr/>
        </p:nvSpPr>
        <p:spPr bwMode="auto">
          <a:xfrm>
            <a:off x="0" y="1196975"/>
            <a:ext cx="9144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latin typeface="Calibri" pitchFamily="34" charset="0"/>
              </a:rPr>
              <a:t>Profile Transcriptionnel du sang de receveurs de greffe rénale tolérants ou en Rejet chronique</a:t>
            </a:r>
            <a:endParaRPr lang="es-ES" sz="2400" b="1">
              <a:latin typeface="Calibri" pitchFamily="34" charset="0"/>
            </a:endParaRPr>
          </a:p>
        </p:txBody>
      </p:sp>
      <p:grpSp>
        <p:nvGrpSpPr>
          <p:cNvPr id="23557" name="Group 37"/>
          <p:cNvGrpSpPr>
            <a:grpSpLocks/>
          </p:cNvGrpSpPr>
          <p:nvPr/>
        </p:nvGrpSpPr>
        <p:grpSpPr bwMode="auto">
          <a:xfrm>
            <a:off x="204788" y="4402138"/>
            <a:ext cx="5446712" cy="611187"/>
            <a:chOff x="200" y="2496"/>
            <a:chExt cx="5320" cy="499"/>
          </a:xfrm>
        </p:grpSpPr>
        <p:sp>
          <p:nvSpPr>
            <p:cNvPr id="23622" name="Text Box 1027"/>
            <p:cNvSpPr txBox="1">
              <a:spLocks noChangeArrowheads="1"/>
            </p:cNvSpPr>
            <p:nvPr/>
          </p:nvSpPr>
          <p:spPr bwMode="auto">
            <a:xfrm>
              <a:off x="200" y="2496"/>
              <a:ext cx="53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None/>
              </a:pPr>
              <a:endParaRPr lang="ca-ES" sz="2000" b="1" u="sng">
                <a:solidFill>
                  <a:srgbClr val="000000"/>
                </a:solidFill>
              </a:endParaRPr>
            </a:p>
            <a:p>
              <a:pPr algn="just">
                <a:buFont typeface="Wingdings" pitchFamily="2" charset="2"/>
                <a:buNone/>
              </a:pPr>
              <a:endParaRPr lang="ca-ES" sz="2000" b="1">
                <a:solidFill>
                  <a:srgbClr val="000000"/>
                </a:solidFill>
              </a:endParaRPr>
            </a:p>
          </p:txBody>
        </p:sp>
        <p:sp>
          <p:nvSpPr>
            <p:cNvPr id="23623" name="Text Box 1040"/>
            <p:cNvSpPr txBox="1">
              <a:spLocks noChangeArrowheads="1"/>
            </p:cNvSpPr>
            <p:nvPr/>
          </p:nvSpPr>
          <p:spPr bwMode="auto">
            <a:xfrm>
              <a:off x="200" y="2782"/>
              <a:ext cx="258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None/>
              </a:pPr>
              <a:endParaRPr lang="ca-E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3558" name="Group 41"/>
          <p:cNvGrpSpPr>
            <a:grpSpLocks/>
          </p:cNvGrpSpPr>
          <p:nvPr/>
        </p:nvGrpSpPr>
        <p:grpSpPr bwMode="auto">
          <a:xfrm>
            <a:off x="250825" y="4437063"/>
            <a:ext cx="5688013" cy="2084387"/>
            <a:chOff x="3117" y="2288"/>
            <a:chExt cx="6348" cy="1703"/>
          </a:xfrm>
        </p:grpSpPr>
        <p:sp>
          <p:nvSpPr>
            <p:cNvPr id="23613" name="Text Box 1027"/>
            <p:cNvSpPr txBox="1">
              <a:spLocks noChangeArrowheads="1"/>
            </p:cNvSpPr>
            <p:nvPr/>
          </p:nvSpPr>
          <p:spPr bwMode="auto">
            <a:xfrm>
              <a:off x="4145" y="3090"/>
              <a:ext cx="53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buFont typeface="Wingdings" pitchFamily="2" charset="2"/>
                <a:buNone/>
              </a:pPr>
              <a:r>
                <a:rPr lang="ca-ES" sz="1400" b="1" u="sng">
                  <a:solidFill>
                    <a:srgbClr val="000000"/>
                  </a:solidFill>
                </a:rPr>
                <a:t>Testing set</a:t>
              </a:r>
              <a:endParaRPr lang="ca-ES" sz="1400" b="1">
                <a:solidFill>
                  <a:srgbClr val="000000"/>
                </a:solidFill>
              </a:endParaRPr>
            </a:p>
          </p:txBody>
        </p:sp>
        <p:grpSp>
          <p:nvGrpSpPr>
            <p:cNvPr id="23614" name="Group 39"/>
            <p:cNvGrpSpPr>
              <a:grpSpLocks/>
            </p:cNvGrpSpPr>
            <p:nvPr/>
          </p:nvGrpSpPr>
          <p:grpSpPr bwMode="auto">
            <a:xfrm>
              <a:off x="3117" y="2288"/>
              <a:ext cx="3923" cy="1703"/>
              <a:chOff x="3117" y="2288"/>
              <a:chExt cx="3923" cy="1703"/>
            </a:xfrm>
          </p:grpSpPr>
          <p:sp>
            <p:nvSpPr>
              <p:cNvPr id="23615" name="Rectangle 1038"/>
              <p:cNvSpPr>
                <a:spLocks noChangeArrowheads="1"/>
              </p:cNvSpPr>
              <p:nvPr/>
            </p:nvSpPr>
            <p:spPr bwMode="auto">
              <a:xfrm>
                <a:off x="4159" y="3209"/>
                <a:ext cx="2881" cy="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endParaRPr lang="ca-ES" sz="1400" b="1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ca-ES" sz="1400" b="1">
                    <a:solidFill>
                      <a:srgbClr val="000000"/>
                    </a:solidFill>
                    <a:latin typeface="Calibri" pitchFamily="34" charset="0"/>
                  </a:rPr>
                  <a:t>12 Tolerant</a:t>
                </a: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ca-ES" sz="1400" b="1">
                    <a:solidFill>
                      <a:srgbClr val="000000"/>
                    </a:solidFill>
                    <a:latin typeface="Calibri" pitchFamily="34" charset="0"/>
                  </a:rPr>
                  <a:t>11 Chronic rejection</a:t>
                </a:r>
              </a:p>
            </p:txBody>
          </p:sp>
          <p:grpSp>
            <p:nvGrpSpPr>
              <p:cNvPr id="23616" name="Group 31"/>
              <p:cNvGrpSpPr>
                <a:grpSpLocks/>
              </p:cNvGrpSpPr>
              <p:nvPr/>
            </p:nvGrpSpPr>
            <p:grpSpPr bwMode="auto">
              <a:xfrm>
                <a:off x="3117" y="2288"/>
                <a:ext cx="2601" cy="1703"/>
                <a:chOff x="3117" y="2288"/>
                <a:chExt cx="2601" cy="1703"/>
              </a:xfrm>
            </p:grpSpPr>
            <p:sp>
              <p:nvSpPr>
                <p:cNvPr id="23617" name="Rectangle 20"/>
                <p:cNvSpPr>
                  <a:spLocks noChangeArrowheads="1"/>
                </p:cNvSpPr>
                <p:nvPr/>
              </p:nvSpPr>
              <p:spPr bwMode="auto">
                <a:xfrm>
                  <a:off x="3337" y="2437"/>
                  <a:ext cx="2197" cy="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a-ES" sz="1600" b="1">
                      <a:solidFill>
                        <a:srgbClr val="FF0000"/>
                      </a:solidFill>
                    </a:rPr>
                    <a:t>49-gene predictive</a:t>
                  </a:r>
                </a:p>
                <a:p>
                  <a:pPr algn="ctr"/>
                  <a:r>
                    <a:rPr lang="ca-ES" sz="1600" b="1">
                      <a:solidFill>
                        <a:srgbClr val="FF0000"/>
                      </a:solidFill>
                    </a:rPr>
                    <a:t> signature</a:t>
                  </a:r>
                  <a:endParaRPr lang="es-ES_tradnl" sz="16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618" name="Line 21"/>
                <p:cNvSpPr>
                  <a:spLocks noChangeShapeType="1"/>
                </p:cNvSpPr>
                <p:nvPr/>
              </p:nvSpPr>
              <p:spPr bwMode="auto">
                <a:xfrm>
                  <a:off x="4480" y="22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619" name="Line 22"/>
                <p:cNvSpPr>
                  <a:spLocks noChangeShapeType="1"/>
                </p:cNvSpPr>
                <p:nvPr/>
              </p:nvSpPr>
              <p:spPr bwMode="auto">
                <a:xfrm>
                  <a:off x="4480" y="2888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620" name="Line 28"/>
                <p:cNvSpPr>
                  <a:spLocks noChangeShapeType="1"/>
                </p:cNvSpPr>
                <p:nvPr/>
              </p:nvSpPr>
              <p:spPr bwMode="auto">
                <a:xfrm>
                  <a:off x="4480" y="3619"/>
                  <a:ext cx="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3621" name="Rectangle 29"/>
                <p:cNvSpPr>
                  <a:spLocks noChangeArrowheads="1"/>
                </p:cNvSpPr>
                <p:nvPr/>
              </p:nvSpPr>
              <p:spPr bwMode="auto">
                <a:xfrm>
                  <a:off x="3117" y="3767"/>
                  <a:ext cx="2601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ca-ES" sz="1200" b="1">
                      <a:solidFill>
                        <a:srgbClr val="000000"/>
                      </a:solidFill>
                    </a:rPr>
                    <a:t>Correct classification in </a:t>
                  </a:r>
                  <a:r>
                    <a:rPr lang="ca-ES" sz="1200" b="1">
                      <a:solidFill>
                        <a:srgbClr val="000000"/>
                      </a:solidFill>
                      <a:latin typeface="Calibri" pitchFamily="34" charset="0"/>
                    </a:rPr>
                    <a:t>22/23</a:t>
                  </a:r>
                  <a:endParaRPr lang="es-ES_tradnl" sz="1200" b="1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</p:grpSp>
      <p:grpSp>
        <p:nvGrpSpPr>
          <p:cNvPr id="23559" name="Group 40"/>
          <p:cNvGrpSpPr>
            <a:grpSpLocks/>
          </p:cNvGrpSpPr>
          <p:nvPr/>
        </p:nvGrpSpPr>
        <p:grpSpPr bwMode="auto">
          <a:xfrm>
            <a:off x="179388" y="1628775"/>
            <a:ext cx="7416800" cy="2546350"/>
            <a:chOff x="3324" y="727"/>
            <a:chExt cx="5988" cy="1529"/>
          </a:xfrm>
        </p:grpSpPr>
        <p:grpSp>
          <p:nvGrpSpPr>
            <p:cNvPr id="23600" name="Group 30"/>
            <p:cNvGrpSpPr>
              <a:grpSpLocks/>
            </p:cNvGrpSpPr>
            <p:nvPr/>
          </p:nvGrpSpPr>
          <p:grpSpPr bwMode="auto">
            <a:xfrm>
              <a:off x="3552" y="727"/>
              <a:ext cx="5760" cy="1529"/>
              <a:chOff x="3552" y="727"/>
              <a:chExt cx="5760" cy="1529"/>
            </a:xfrm>
          </p:grpSpPr>
          <p:sp>
            <p:nvSpPr>
              <p:cNvPr id="23602" name="Oval 1028"/>
              <p:cNvSpPr>
                <a:spLocks noChangeArrowheads="1"/>
              </p:cNvSpPr>
              <p:nvPr/>
            </p:nvSpPr>
            <p:spPr bwMode="auto">
              <a:xfrm>
                <a:off x="3776" y="992"/>
                <a:ext cx="764" cy="750"/>
              </a:xfrm>
              <a:prstGeom prst="ellipse">
                <a:avLst/>
              </a:prstGeom>
              <a:solidFill>
                <a:srgbClr val="FF66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a-E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3" name="Oval 1029"/>
              <p:cNvSpPr>
                <a:spLocks noChangeArrowheads="1"/>
              </p:cNvSpPr>
              <p:nvPr/>
            </p:nvSpPr>
            <p:spPr bwMode="auto">
              <a:xfrm>
                <a:off x="4370" y="1000"/>
                <a:ext cx="764" cy="7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a-E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4" name="Oval 1031"/>
              <p:cNvSpPr>
                <a:spLocks noChangeArrowheads="1"/>
              </p:cNvSpPr>
              <p:nvPr/>
            </p:nvSpPr>
            <p:spPr bwMode="auto">
              <a:xfrm>
                <a:off x="4094" y="1506"/>
                <a:ext cx="764" cy="75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a-E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5" name="Rectangle 1033"/>
              <p:cNvSpPr>
                <a:spLocks noChangeArrowheads="1"/>
              </p:cNvSpPr>
              <p:nvPr/>
            </p:nvSpPr>
            <p:spPr bwMode="auto">
              <a:xfrm>
                <a:off x="3552" y="1238"/>
                <a:ext cx="25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55000"/>
                  </a:lnSpc>
                  <a:spcBef>
                    <a:spcPct val="50000"/>
                  </a:spcBef>
                </a:pPr>
                <a:r>
                  <a:rPr lang="ca-ES" sz="1200" b="1">
                    <a:solidFill>
                      <a:srgbClr val="000000"/>
                    </a:solidFill>
                  </a:rPr>
                  <a:t>Healthy </a:t>
                </a:r>
              </a:p>
              <a:p>
                <a:pPr algn="ctr">
                  <a:lnSpc>
                    <a:spcPct val="55000"/>
                  </a:lnSpc>
                  <a:spcBef>
                    <a:spcPct val="50000"/>
                  </a:spcBef>
                </a:pPr>
                <a:r>
                  <a:rPr lang="ca-ES" sz="1200" b="1">
                    <a:solidFill>
                      <a:srgbClr val="000000"/>
                    </a:solidFill>
                  </a:rPr>
                  <a:t>individuals</a:t>
                </a:r>
              </a:p>
            </p:txBody>
          </p:sp>
          <p:sp>
            <p:nvSpPr>
              <p:cNvPr id="23606" name="Oval 1030"/>
              <p:cNvSpPr>
                <a:spLocks noChangeArrowheads="1"/>
              </p:cNvSpPr>
              <p:nvPr/>
            </p:nvSpPr>
            <p:spPr bwMode="auto">
              <a:xfrm>
                <a:off x="4094" y="1506"/>
                <a:ext cx="764" cy="75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a-ES" sz="1200" b="1">
                    <a:solidFill>
                      <a:srgbClr val="000000"/>
                    </a:solidFill>
                  </a:rPr>
                  <a:t>Chronic</a:t>
                </a:r>
              </a:p>
              <a:p>
                <a:pPr algn="ctr"/>
                <a:r>
                  <a:rPr lang="ca-ES" sz="1200" b="1">
                    <a:solidFill>
                      <a:srgbClr val="000000"/>
                    </a:solidFill>
                  </a:rPr>
                  <a:t>rejection</a:t>
                </a:r>
              </a:p>
            </p:txBody>
          </p:sp>
          <p:sp>
            <p:nvSpPr>
              <p:cNvPr id="23607" name="Oval 1032"/>
              <p:cNvSpPr>
                <a:spLocks noChangeArrowheads="1"/>
              </p:cNvSpPr>
              <p:nvPr/>
            </p:nvSpPr>
            <p:spPr bwMode="auto">
              <a:xfrm>
                <a:off x="3776" y="992"/>
                <a:ext cx="764" cy="7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a-E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8" name="Oval 1034"/>
              <p:cNvSpPr>
                <a:spLocks noChangeArrowheads="1"/>
              </p:cNvSpPr>
              <p:nvPr/>
            </p:nvSpPr>
            <p:spPr bwMode="auto">
              <a:xfrm>
                <a:off x="4370" y="1000"/>
                <a:ext cx="764" cy="75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ca-E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09" name="Text Box 1027"/>
              <p:cNvSpPr txBox="1">
                <a:spLocks noChangeArrowheads="1"/>
              </p:cNvSpPr>
              <p:nvPr/>
            </p:nvSpPr>
            <p:spPr bwMode="auto">
              <a:xfrm>
                <a:off x="3992" y="727"/>
                <a:ext cx="532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buFont typeface="Wingdings" pitchFamily="2" charset="2"/>
                  <a:buNone/>
                </a:pPr>
                <a:r>
                  <a:rPr lang="ca-ES" sz="1400" b="1" u="sng">
                    <a:solidFill>
                      <a:srgbClr val="000000"/>
                    </a:solidFill>
                  </a:rPr>
                  <a:t>Training set</a:t>
                </a:r>
                <a:endParaRPr lang="ca-ES" sz="1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610" name="Text Box 24"/>
              <p:cNvSpPr txBox="1">
                <a:spLocks noChangeArrowheads="1"/>
              </p:cNvSpPr>
              <p:nvPr/>
            </p:nvSpPr>
            <p:spPr bwMode="auto">
              <a:xfrm>
                <a:off x="3578" y="1073"/>
                <a:ext cx="274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2200" b="1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3611" name="Text Box 25"/>
              <p:cNvSpPr txBox="1">
                <a:spLocks noChangeArrowheads="1"/>
              </p:cNvSpPr>
              <p:nvPr/>
            </p:nvSpPr>
            <p:spPr bwMode="auto">
              <a:xfrm flipH="1">
                <a:off x="3829" y="1920"/>
                <a:ext cx="53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_tradnl" sz="2200" b="1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23612" name="Text Box 26"/>
              <p:cNvSpPr txBox="1">
                <a:spLocks noChangeArrowheads="1"/>
              </p:cNvSpPr>
              <p:nvPr/>
            </p:nvSpPr>
            <p:spPr bwMode="auto">
              <a:xfrm>
                <a:off x="5136" y="1122"/>
                <a:ext cx="400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2200" b="1">
                    <a:solidFill>
                      <a:srgbClr val="000000"/>
                    </a:solidFill>
                  </a:rPr>
                  <a:t>16</a:t>
                </a:r>
              </a:p>
            </p:txBody>
          </p:sp>
        </p:grpSp>
        <p:sp>
          <p:nvSpPr>
            <p:cNvPr id="23601" name="Rectangle 1038"/>
            <p:cNvSpPr>
              <a:spLocks noChangeArrowheads="1"/>
            </p:cNvSpPr>
            <p:nvPr/>
          </p:nvSpPr>
          <p:spPr bwMode="auto">
            <a:xfrm>
              <a:off x="3324" y="1092"/>
              <a:ext cx="153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endParaRPr lang="ca-ES" sz="1200" b="1">
                <a:solidFill>
                  <a:srgbClr val="000000"/>
                </a:solidFill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a-ES" sz="1200" b="1">
                  <a:solidFill>
                    <a:srgbClr val="000000"/>
                  </a:solidFill>
                </a:rPr>
                <a:t>Tolerant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ca-ES" sz="1200" b="1">
                  <a:solidFill>
                    <a:srgbClr val="000000"/>
                  </a:solidFill>
                </a:rPr>
                <a:t>recipients</a:t>
              </a:r>
            </a:p>
          </p:txBody>
        </p:sp>
      </p:grpSp>
      <p:sp>
        <p:nvSpPr>
          <p:cNvPr id="23560" name="4 CuadroTexto"/>
          <p:cNvSpPr txBox="1">
            <a:spLocks noChangeArrowheads="1"/>
          </p:cNvSpPr>
          <p:nvPr/>
        </p:nvSpPr>
        <p:spPr bwMode="auto">
          <a:xfrm>
            <a:off x="3276600" y="2205038"/>
            <a:ext cx="429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Brouard </a:t>
            </a:r>
            <a:r>
              <a:rPr lang="es-ES_tradnl" sz="1600" i="1">
                <a:solidFill>
                  <a:srgbClr val="000000"/>
                </a:solidFill>
                <a:latin typeface="Calibri" pitchFamily="34" charset="0"/>
              </a:rPr>
              <a:t>et al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s-ES_tradnl" sz="1600" i="1">
                <a:solidFill>
                  <a:srgbClr val="000000"/>
                </a:solidFill>
                <a:latin typeface="Calibri" pitchFamily="34" charset="0"/>
              </a:rPr>
              <a:t>Proc Natl Acad Sci </a:t>
            </a:r>
            <a:r>
              <a:rPr lang="es-ES_tradnl" sz="1600">
                <a:solidFill>
                  <a:srgbClr val="000000"/>
                </a:solidFill>
                <a:latin typeface="Calibri" pitchFamily="34" charset="0"/>
              </a:rPr>
              <a:t>2007</a:t>
            </a:r>
          </a:p>
          <a:p>
            <a:pPr algn="ctr"/>
            <a:endParaRPr lang="es-ES" sz="16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39" name="Groupe 54"/>
          <p:cNvGrpSpPr>
            <a:grpSpLocks/>
          </p:cNvGrpSpPr>
          <p:nvPr/>
        </p:nvGrpSpPr>
        <p:grpSpPr bwMode="auto">
          <a:xfrm>
            <a:off x="2700338" y="2708275"/>
            <a:ext cx="6443662" cy="3689350"/>
            <a:chOff x="500063" y="209550"/>
            <a:chExt cx="9521105" cy="6689037"/>
          </a:xfrm>
        </p:grpSpPr>
        <p:sp>
          <p:nvSpPr>
            <p:cNvPr id="23640" name="Text Box 4"/>
            <p:cNvSpPr txBox="1">
              <a:spLocks noChangeArrowheads="1"/>
            </p:cNvSpPr>
            <p:nvPr/>
          </p:nvSpPr>
          <p:spPr bwMode="auto">
            <a:xfrm>
              <a:off x="7499565" y="5712751"/>
              <a:ext cx="2521603" cy="61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fr-FR" sz="1600" b="1">
                <a:latin typeface="Times New Roman" pitchFamily="18" charset="0"/>
              </a:endParaRPr>
            </a:p>
          </p:txBody>
        </p:sp>
        <p:pic>
          <p:nvPicPr>
            <p:cNvPr id="23641" name="Picture 5" descr="Sans titre"/>
            <p:cNvPicPr>
              <a:picLocks noChangeAspect="1" noChangeArrowheads="1"/>
            </p:cNvPicPr>
            <p:nvPr/>
          </p:nvPicPr>
          <p:blipFill>
            <a:blip r:embed="rId3" cstate="print"/>
            <a:srcRect l="40947" r="3923"/>
            <a:stretch>
              <a:fillRect/>
            </a:stretch>
          </p:blipFill>
          <p:spPr bwMode="auto">
            <a:xfrm>
              <a:off x="4608513" y="1614488"/>
              <a:ext cx="5043487" cy="377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42" name="Text Box 6"/>
            <p:cNvSpPr txBox="1">
              <a:spLocks noChangeAspect="1" noChangeArrowheads="1"/>
            </p:cNvSpPr>
            <p:nvPr/>
          </p:nvSpPr>
          <p:spPr bwMode="auto">
            <a:xfrm>
              <a:off x="4091295" y="5309797"/>
              <a:ext cx="5263701" cy="66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Times New Roman" pitchFamily="18" charset="0"/>
                </a:rPr>
                <a:t>	</a:t>
              </a:r>
              <a:r>
                <a:rPr lang="en-US" b="1">
                  <a:latin typeface="Calibri" pitchFamily="34" charset="0"/>
                </a:rPr>
                <a:t>CS	Bitherapy     TOL</a:t>
              </a:r>
            </a:p>
          </p:txBody>
        </p:sp>
        <p:sp>
          <p:nvSpPr>
            <p:cNvPr id="23643" name="Line 7"/>
            <p:cNvSpPr>
              <a:spLocks noChangeShapeType="1"/>
            </p:cNvSpPr>
            <p:nvPr/>
          </p:nvSpPr>
          <p:spPr bwMode="auto">
            <a:xfrm>
              <a:off x="4708525" y="1181100"/>
              <a:ext cx="47958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4" name="Text Box 8"/>
            <p:cNvSpPr txBox="1">
              <a:spLocks noChangeArrowheads="1"/>
            </p:cNvSpPr>
            <p:nvPr/>
          </p:nvSpPr>
          <p:spPr bwMode="auto">
            <a:xfrm>
              <a:off x="6533146" y="615382"/>
              <a:ext cx="1597406" cy="61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fr-FR" sz="1600" b="1">
                  <a:latin typeface="Calibri" pitchFamily="34" charset="0"/>
                </a:rPr>
                <a:t>Test group</a:t>
              </a:r>
            </a:p>
          </p:txBody>
        </p:sp>
        <p:pic>
          <p:nvPicPr>
            <p:cNvPr id="23645" name="Picture 11" descr="Sans titre"/>
            <p:cNvPicPr>
              <a:picLocks noChangeAspect="1" noChangeArrowheads="1"/>
            </p:cNvPicPr>
            <p:nvPr/>
          </p:nvPicPr>
          <p:blipFill>
            <a:blip r:embed="rId3" cstate="print"/>
            <a:srcRect r="58253"/>
            <a:stretch>
              <a:fillRect/>
            </a:stretch>
          </p:blipFill>
          <p:spPr bwMode="auto">
            <a:xfrm>
              <a:off x="560388" y="1628775"/>
              <a:ext cx="3819525" cy="37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646" name="Line 12"/>
            <p:cNvSpPr>
              <a:spLocks noChangeShapeType="1"/>
            </p:cNvSpPr>
            <p:nvPr/>
          </p:nvSpPr>
          <p:spPr bwMode="auto">
            <a:xfrm>
              <a:off x="1352550" y="1195388"/>
              <a:ext cx="2160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647" name="Text Box 13"/>
            <p:cNvSpPr txBox="1">
              <a:spLocks noChangeArrowheads="1"/>
            </p:cNvSpPr>
            <p:nvPr/>
          </p:nvSpPr>
          <p:spPr bwMode="auto">
            <a:xfrm>
              <a:off x="1670556" y="621139"/>
              <a:ext cx="2176789" cy="66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Training group</a:t>
              </a:r>
              <a:r>
                <a:rPr lang="fr-FR" b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3648" name="Text Box 18"/>
            <p:cNvSpPr txBox="1">
              <a:spLocks noChangeArrowheads="1"/>
            </p:cNvSpPr>
            <p:nvPr/>
          </p:nvSpPr>
          <p:spPr bwMode="auto">
            <a:xfrm>
              <a:off x="500063" y="6288399"/>
              <a:ext cx="272099" cy="61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3649" name="Text Box 64"/>
            <p:cNvSpPr txBox="1">
              <a:spLocks noChangeArrowheads="1"/>
            </p:cNvSpPr>
            <p:nvPr/>
          </p:nvSpPr>
          <p:spPr bwMode="auto">
            <a:xfrm>
              <a:off x="3411049" y="209550"/>
              <a:ext cx="3441109" cy="49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latin typeface="Calibri" pitchFamily="34" charset="0"/>
                </a:rPr>
                <a:t>75 patients-16 volontaires sains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602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 dirty="0">
                <a:solidFill>
                  <a:srgbClr val="FFFFFF"/>
                </a:solidFill>
              </a:rPr>
              <a:t>Application clinique : Le  Projet </a:t>
            </a:r>
            <a:r>
              <a:rPr lang="fr-FR" sz="2000" b="1" dirty="0" err="1">
                <a:solidFill>
                  <a:srgbClr val="FFFFFF"/>
                </a:solidFill>
              </a:rPr>
              <a:t>Genhomme</a:t>
            </a:r>
            <a:r>
              <a:rPr lang="fr-FR" sz="2000" b="1" dirty="0">
                <a:solidFill>
                  <a:srgbClr val="FFFFFF"/>
                </a:solidFill>
              </a:rPr>
              <a:t> PHRC national 2003 (PI M</a:t>
            </a:r>
            <a:r>
              <a:rPr lang="fr-FR" sz="2000" b="1" dirty="0" smtClean="0">
                <a:solidFill>
                  <a:srgbClr val="FFFFFF"/>
                </a:solidFill>
              </a:rPr>
              <a:t>. Giral</a:t>
            </a:r>
            <a:r>
              <a:rPr lang="fr-FR" sz="2000" b="1" dirty="0">
                <a:solidFill>
                  <a:srgbClr val="FFFFFF"/>
                </a:solidFill>
              </a:rPr>
              <a:t>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5" name="Groupe 25"/>
          <p:cNvGrpSpPr>
            <a:grpSpLocks/>
          </p:cNvGrpSpPr>
          <p:nvPr/>
        </p:nvGrpSpPr>
        <p:grpSpPr bwMode="auto">
          <a:xfrm>
            <a:off x="71438" y="3973513"/>
            <a:ext cx="9072562" cy="2319337"/>
            <a:chOff x="71470" y="5422614"/>
            <a:chExt cx="9144000" cy="2319778"/>
          </a:xfrm>
        </p:grpSpPr>
        <p:pic>
          <p:nvPicPr>
            <p:cNvPr id="25619" name="Image 5" descr="olk;j,.bmp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70" y="5422614"/>
              <a:ext cx="9144000" cy="1149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ZoneTexte 23"/>
            <p:cNvSpPr txBox="1">
              <a:spLocks noChangeArrowheads="1"/>
            </p:cNvSpPr>
            <p:nvPr/>
          </p:nvSpPr>
          <p:spPr bwMode="auto">
            <a:xfrm>
              <a:off x="285870" y="6735726"/>
              <a:ext cx="3857600" cy="1006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Calibri" pitchFamily="34" charset="0"/>
                </a:rPr>
                <a:t>144 stable patients depuis plus de 5 ans de greffe sous immunosuppression au long cours</a:t>
              </a:r>
            </a:p>
          </p:txBody>
        </p:sp>
      </p:grpSp>
      <p:grpSp>
        <p:nvGrpSpPr>
          <p:cNvPr id="25606" name="Groupe 17"/>
          <p:cNvGrpSpPr>
            <a:grpSpLocks/>
          </p:cNvGrpSpPr>
          <p:nvPr/>
        </p:nvGrpSpPr>
        <p:grpSpPr bwMode="auto">
          <a:xfrm>
            <a:off x="6227763" y="5229225"/>
            <a:ext cx="2520950" cy="1143000"/>
            <a:chOff x="642910" y="3344862"/>
            <a:chExt cx="2714625" cy="1071570"/>
          </a:xfrm>
        </p:grpSpPr>
        <p:sp>
          <p:nvSpPr>
            <p:cNvPr id="24" name="Rectangle 23"/>
            <p:cNvSpPr/>
            <p:nvPr/>
          </p:nvSpPr>
          <p:spPr>
            <a:xfrm>
              <a:off x="714707" y="3344862"/>
              <a:ext cx="2571030" cy="10715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25611" name="Line 14"/>
            <p:cNvSpPr>
              <a:spLocks noChangeShapeType="1"/>
            </p:cNvSpPr>
            <p:nvPr/>
          </p:nvSpPr>
          <p:spPr bwMode="auto">
            <a:xfrm>
              <a:off x="819124" y="3929066"/>
              <a:ext cx="2376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56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873287" y="2934238"/>
              <a:ext cx="294501" cy="238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3" name="ZoneTexte 10"/>
            <p:cNvSpPr txBox="1">
              <a:spLocks noChangeArrowheads="1"/>
            </p:cNvSpPr>
            <p:nvPr/>
          </p:nvSpPr>
          <p:spPr bwMode="auto">
            <a:xfrm>
              <a:off x="714348" y="3519488"/>
              <a:ext cx="563562" cy="27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>
                  <a:latin typeface="Calibri" pitchFamily="34" charset="0"/>
                </a:rPr>
                <a:t>TOL</a:t>
              </a:r>
            </a:p>
          </p:txBody>
        </p:sp>
        <p:sp>
          <p:nvSpPr>
            <p:cNvPr id="25614" name="ZoneTexte 11"/>
            <p:cNvSpPr txBox="1">
              <a:spLocks noChangeArrowheads="1"/>
            </p:cNvSpPr>
            <p:nvPr/>
          </p:nvSpPr>
          <p:spPr bwMode="auto">
            <a:xfrm>
              <a:off x="2781273" y="3519488"/>
              <a:ext cx="563562" cy="274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>
                  <a:latin typeface="Calibri" pitchFamily="34" charset="0"/>
                </a:rPr>
                <a:t>RC</a:t>
              </a:r>
            </a:p>
          </p:txBody>
        </p:sp>
        <p:cxnSp>
          <p:nvCxnSpPr>
            <p:cNvPr id="29" name="Connecteur droit avec flèche 28"/>
            <p:cNvCxnSpPr/>
            <p:nvPr/>
          </p:nvCxnSpPr>
          <p:spPr bwMode="auto">
            <a:xfrm rot="16200000" flipH="1">
              <a:off x="1928985" y="3727876"/>
              <a:ext cx="180084" cy="341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616" name="ZoneTexte 16"/>
            <p:cNvSpPr txBox="1">
              <a:spLocks noChangeArrowheads="1"/>
            </p:cNvSpPr>
            <p:nvPr/>
          </p:nvSpPr>
          <p:spPr bwMode="auto">
            <a:xfrm>
              <a:off x="1365223" y="3357562"/>
              <a:ext cx="1293812" cy="336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>
                  <a:latin typeface="Calibri" pitchFamily="34" charset="0"/>
                </a:rPr>
                <a:t>0.85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642910" y="3358257"/>
              <a:ext cx="2714625" cy="10075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600">
                <a:solidFill>
                  <a:srgbClr val="FFFFFF"/>
                </a:solidFill>
              </a:endParaRPr>
            </a:p>
          </p:txBody>
        </p:sp>
        <p:sp>
          <p:nvSpPr>
            <p:cNvPr id="25618" name="Line 15"/>
            <p:cNvSpPr>
              <a:spLocks noChangeShapeType="1"/>
            </p:cNvSpPr>
            <p:nvPr/>
          </p:nvSpPr>
          <p:spPr bwMode="auto">
            <a:xfrm>
              <a:off x="2020870" y="3857627"/>
              <a:ext cx="0" cy="180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052736"/>
            <a:ext cx="2232025" cy="2444750"/>
          </a:xfrm>
          <a:prstGeom prst="rect">
            <a:avLst/>
          </a:prstGeom>
          <a:ln>
            <a:solidFill>
              <a:schemeClr val="tx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8" name="Rectangle 30"/>
          <p:cNvSpPr>
            <a:spLocks noChangeArrowheads="1"/>
          </p:cNvSpPr>
          <p:nvPr/>
        </p:nvSpPr>
        <p:spPr bwMode="auto">
          <a:xfrm>
            <a:off x="0" y="3789363"/>
            <a:ext cx="47021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fr-FR" sz="1600" b="1">
                <a:latin typeface="Times New Roman" pitchFamily="18" charset="0"/>
                <a:cs typeface="Times New Roman" pitchFamily="18" charset="0"/>
              </a:rPr>
              <a:t>0,8 &lt; AUC &lt; 0,9 : +++ excellent discrimination</a:t>
            </a:r>
          </a:p>
        </p:txBody>
      </p:sp>
      <p:pic>
        <p:nvPicPr>
          <p:cNvPr id="2560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1001837"/>
            <a:ext cx="41925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395288" y="1547813"/>
            <a:ext cx="8177212" cy="4951412"/>
            <a:chOff x="22" y="-13"/>
            <a:chExt cx="5693" cy="4258"/>
          </a:xfrm>
        </p:grpSpPr>
        <p:sp>
          <p:nvSpPr>
            <p:cNvPr id="26633" name="ZoneTexte 4"/>
            <p:cNvSpPr txBox="1">
              <a:spLocks noChangeArrowheads="1"/>
            </p:cNvSpPr>
            <p:nvPr/>
          </p:nvSpPr>
          <p:spPr bwMode="auto">
            <a:xfrm>
              <a:off x="5033" y="3929"/>
              <a:ext cx="64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Figure 4</a:t>
              </a:r>
            </a:p>
          </p:txBody>
        </p:sp>
        <p:pic>
          <p:nvPicPr>
            <p:cNvPr id="26634" name="Imag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" y="391"/>
              <a:ext cx="2703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Imag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" y="2205"/>
              <a:ext cx="2703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Imag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1" y="391"/>
              <a:ext cx="2704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Imag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1" y="2205"/>
              <a:ext cx="2704" cy="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Rectangle 9"/>
            <p:cNvSpPr>
              <a:spLocks noChangeArrowheads="1"/>
            </p:cNvSpPr>
            <p:nvPr/>
          </p:nvSpPr>
          <p:spPr bwMode="auto">
            <a:xfrm>
              <a:off x="22" y="-13"/>
              <a:ext cx="128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6639" name="Rectangle 10"/>
            <p:cNvSpPr>
              <a:spLocks noChangeArrowheads="1"/>
            </p:cNvSpPr>
            <p:nvPr/>
          </p:nvSpPr>
          <p:spPr bwMode="auto">
            <a:xfrm>
              <a:off x="22" y="1914"/>
              <a:ext cx="12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>
                <a:latin typeface="Calibri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rot="5400000">
              <a:off x="1563" y="2023"/>
              <a:ext cx="18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rot="5400000">
              <a:off x="3197" y="2023"/>
              <a:ext cx="18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5400000">
              <a:off x="3287" y="2023"/>
              <a:ext cx="18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rot="5400000">
              <a:off x="4421" y="2024"/>
              <a:ext cx="18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5400000">
              <a:off x="4693" y="2023"/>
              <a:ext cx="183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 rot="16200000">
              <a:off x="-699" y="810"/>
              <a:ext cx="1708" cy="1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+mj-lt"/>
                </a:rPr>
                <a:t>Prediction of operational tolerance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 rot="16200000">
              <a:off x="-700" y="2624"/>
              <a:ext cx="1708" cy="1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latin typeface="+mj-lt"/>
                </a:rPr>
                <a:t>Prediction of operational tolerance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>
                <a:solidFill>
                  <a:srgbClr val="FFFFFF"/>
                </a:solidFill>
              </a:rPr>
              <a:t>Application clinique : Le  Projet Genhomme PHRC national 2003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836712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9" name="Text Box 21"/>
          <p:cNvSpPr txBox="1">
            <a:spLocks noChangeArrowheads="1"/>
          </p:cNvSpPr>
          <p:nvPr/>
        </p:nvSpPr>
        <p:spPr bwMode="auto">
          <a:xfrm>
            <a:off x="179388" y="6237288"/>
            <a:ext cx="436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S. Brouard. Transplant international 2011</a:t>
            </a:r>
          </a:p>
        </p:txBody>
      </p:sp>
      <p:sp>
        <p:nvSpPr>
          <p:cNvPr id="2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DIVAT</a:t>
            </a:r>
            <a:b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Données Informatisées et </a:t>
            </a:r>
            <a:r>
              <a:rPr lang="fr-FR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VAlidées</a:t>
            </a: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6631" name="Imag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ZoneTexte 22"/>
          <p:cNvSpPr txBox="1">
            <a:spLocks noChangeArrowheads="1"/>
          </p:cNvSpPr>
          <p:nvPr/>
        </p:nvSpPr>
        <p:spPr bwMode="auto">
          <a:xfrm>
            <a:off x="2268538" y="1412875"/>
            <a:ext cx="526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144 patients stables sous Immunosuppression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245" name="Groupe 24"/>
          <p:cNvGrpSpPr>
            <a:grpSpLocks/>
          </p:cNvGrpSpPr>
          <p:nvPr/>
        </p:nvGrpSpPr>
        <p:grpSpPr bwMode="auto">
          <a:xfrm>
            <a:off x="112713" y="908050"/>
            <a:ext cx="9355137" cy="5584825"/>
            <a:chOff x="142983" y="0"/>
            <a:chExt cx="10315278" cy="6888947"/>
          </a:xfrm>
        </p:grpSpPr>
        <p:sp>
          <p:nvSpPr>
            <p:cNvPr id="11" name="Rectangle 10"/>
            <p:cNvSpPr/>
            <p:nvPr/>
          </p:nvSpPr>
          <p:spPr>
            <a:xfrm>
              <a:off x="241067" y="71414"/>
              <a:ext cx="9804866" cy="1428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charset="0"/>
                <a:buNone/>
              </a:pPr>
              <a:r>
                <a:rPr lang="en-GB" b="1">
                  <a:solidFill>
                    <a:schemeClr val="tx1"/>
                  </a:solidFill>
                  <a:cs typeface="Times New Roman" pitchFamily="18" charset="0"/>
                </a:rPr>
                <a:t>Patients opérationnellement tolérants/Rejet Chronique</a:t>
              </a:r>
            </a:p>
            <a:p>
              <a:pPr algn="ctr">
                <a:buFont typeface="Arial" charset="0"/>
                <a:buNone/>
              </a:pPr>
              <a:endParaRPr lang="en-GB" b="1">
                <a:solidFill>
                  <a:schemeClr val="tx1"/>
                </a:solidFill>
                <a:cs typeface="Times New Roman" pitchFamily="18" charset="0"/>
              </a:endParaRPr>
            </a:p>
            <a:p>
              <a:pPr lvl="1" algn="just">
                <a:buFont typeface="Arial" charset="0"/>
                <a:buChar char="•"/>
              </a:pPr>
              <a:r>
                <a:rPr lang="en-GB" sz="1400" b="1">
                  <a:solidFill>
                    <a:schemeClr val="tx1"/>
                  </a:solidFill>
                  <a:cs typeface="Times New Roman" pitchFamily="18" charset="0"/>
                </a:rPr>
                <a:t>n=27 patients opérationellement Tolérants.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7543797" y="1043721"/>
              <a:ext cx="2343824" cy="5012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b="1">
                  <a:solidFill>
                    <a:srgbClr val="CC3300"/>
                  </a:solidFill>
                  <a:cs typeface="Times New Roman" pitchFamily="18" charset="0"/>
                </a:rPr>
                <a:t>Sang Périphérique</a:t>
              </a:r>
            </a:p>
          </p:txBody>
        </p:sp>
        <p:pic>
          <p:nvPicPr>
            <p:cNvPr id="10251" name="Image 3" descr="Homme icone.t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428625"/>
              <a:ext cx="43497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0" descr="http://www.magazine-avantages.fr/data/photos/F0/7d91da1b1cn_san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10600" y="0"/>
              <a:ext cx="1133475" cy="1008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23"/>
            <p:cNvSpPr txBox="1">
              <a:spLocks noChangeArrowheads="1"/>
            </p:cNvSpPr>
            <p:nvPr/>
          </p:nvSpPr>
          <p:spPr bwMode="auto">
            <a:xfrm>
              <a:off x="8438266" y="2857758"/>
              <a:ext cx="267816" cy="337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200" b="1"/>
                <a:t>*</a:t>
              </a:r>
            </a:p>
          </p:txBody>
        </p:sp>
        <p:pic>
          <p:nvPicPr>
            <p:cNvPr id="10254" name="Image 5" descr="figure 1a Braudeau 2007.ti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3" y="3132138"/>
              <a:ext cx="3133725" cy="1836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21"/>
            <p:cNvSpPr txBox="1">
              <a:spLocks noChangeArrowheads="1"/>
            </p:cNvSpPr>
            <p:nvPr/>
          </p:nvSpPr>
          <p:spPr bwMode="auto">
            <a:xfrm rot="-5400000">
              <a:off x="6994547" y="3283255"/>
              <a:ext cx="1263039" cy="269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 b="1">
                  <a:latin typeface="Times New Roman" pitchFamily="18" charset="0"/>
                </a:rPr>
                <a:t>LT CD8</a:t>
              </a:r>
              <a:r>
                <a:rPr lang="fr-FR" sz="1000" b="1" baseline="30000">
                  <a:latin typeface="Times New Roman" pitchFamily="18" charset="0"/>
                </a:rPr>
                <a:t>+</a:t>
              </a:r>
              <a:r>
                <a:rPr lang="fr-FR" sz="1000" b="1">
                  <a:latin typeface="Times New Roman" pitchFamily="18" charset="0"/>
                </a:rPr>
                <a:t>CD28</a:t>
              </a:r>
              <a:r>
                <a:rPr lang="fr-FR" sz="1000" b="1" baseline="30000">
                  <a:latin typeface="Times New Roman" pitchFamily="18" charset="0"/>
                </a:rPr>
                <a:t>-</a:t>
              </a:r>
            </a:p>
          </p:txBody>
        </p:sp>
        <p:graphicFrame>
          <p:nvGraphicFramePr>
            <p:cNvPr id="16" name="Object 13"/>
            <p:cNvGraphicFramePr>
              <a:graphicFrameLocks noChangeAspect="1"/>
            </p:cNvGraphicFramePr>
            <p:nvPr/>
          </p:nvGraphicFramePr>
          <p:xfrm>
            <a:off x="7848600" y="2886075"/>
            <a:ext cx="2144713" cy="2371725"/>
          </p:xfrm>
          <a:graphic>
            <a:graphicData uri="http://schemas.openxmlformats.org/presentationml/2006/ole">
              <p:oleObj spid="_x0000_s10241" name="Prism Project" r:id="rId6" imgW="2308680" imgH="2883240" progId="">
                <p:embed/>
              </p:oleObj>
            </a:graphicData>
          </a:graphic>
        </p:graphicFrame>
        <p:cxnSp>
          <p:nvCxnSpPr>
            <p:cNvPr id="19" name="Connecteur droit 18"/>
            <p:cNvCxnSpPr/>
            <p:nvPr/>
          </p:nvCxnSpPr>
          <p:spPr>
            <a:xfrm>
              <a:off x="8277226" y="3029336"/>
              <a:ext cx="644158" cy="19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57" name="Image 2" descr="figuren10"/>
            <p:cNvPicPr>
              <a:picLocks noChangeAspect="1" noChangeArrowheads="1"/>
            </p:cNvPicPr>
            <p:nvPr/>
          </p:nvPicPr>
          <p:blipFill>
            <a:blip r:embed="rId7" cstate="print"/>
            <a:srcRect r="57880" b="73212"/>
            <a:stretch>
              <a:fillRect/>
            </a:stretch>
          </p:blipFill>
          <p:spPr bwMode="auto">
            <a:xfrm>
              <a:off x="228600" y="2895600"/>
              <a:ext cx="3414713" cy="228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5600821" y="5714027"/>
              <a:ext cx="3213788" cy="1174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- Baeten et al. JASN 2006</a:t>
              </a:r>
            </a:p>
            <a:p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- Louis et al. Transplantation 2006</a:t>
              </a:r>
            </a:p>
            <a:p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- Braudeau et al. Transplant. Int 2007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8320" y="5627866"/>
              <a:ext cx="3294308" cy="9125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>
              <a:spAutoFit/>
            </a:bodyPr>
            <a:lstStyle/>
            <a:p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- Louis et al. Transplantation 2006</a:t>
              </a:r>
            </a:p>
            <a:p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- Pallier et al. Kidney Int 2010</a:t>
              </a:r>
            </a:p>
            <a:p>
              <a:r>
                <a:rPr lang="en-GB" sz="1400" b="1">
                  <a:latin typeface="Calibri" pitchFamily="34" charset="0"/>
                  <a:cs typeface="Times New Roman" pitchFamily="18" charset="0"/>
                </a:rPr>
                <a:t>- Sagoo et al. J. Clin. Invest 2010</a:t>
              </a:r>
            </a:p>
          </p:txBody>
        </p:sp>
        <p:sp>
          <p:nvSpPr>
            <p:cNvPr id="10260" name="Rectangle 22"/>
            <p:cNvSpPr>
              <a:spLocks noChangeArrowheads="1"/>
            </p:cNvSpPr>
            <p:nvPr/>
          </p:nvSpPr>
          <p:spPr bwMode="auto">
            <a:xfrm>
              <a:off x="5562311" y="1785612"/>
              <a:ext cx="4398828" cy="450301"/>
            </a:xfrm>
            <a:prstGeom prst="rect">
              <a:avLst/>
            </a:prstGeom>
            <a:solidFill>
              <a:srgbClr val="D9D9D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buFont typeface="Arial" charset="0"/>
                <a:buChar char="•"/>
              </a:pPr>
              <a:r>
                <a:rPr lang="fr-FR" b="1"/>
                <a:t>Inversion de la balance Teff/Treg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2983" y="1752589"/>
              <a:ext cx="5135759" cy="4503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Char char="•"/>
                <a:defRPr/>
              </a:pPr>
              <a:r>
                <a:rPr lang="fr-FR" b="1" dirty="0"/>
                <a:t>Un nombre plus élevé de lymphocytes B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>
                <a:solidFill>
                  <a:srgbClr val="FFFFFF"/>
                </a:solidFill>
              </a:rPr>
              <a:t>Identification des biomarqueurs de la Tolérance et du rejet chronique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836712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3" name="Imag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323850" y="995363"/>
            <a:ext cx="8424863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25392" anchor="ctr">
            <a:spAutoFit/>
          </a:bodyPr>
          <a:lstStyle/>
          <a:p>
            <a:pPr>
              <a:tabLst>
                <a:tab pos="57150" algn="l"/>
                <a:tab pos="5940425" algn="l"/>
              </a:tabLst>
            </a:pPr>
            <a:r>
              <a:rPr lang="en-US" sz="1600" b="1" dirty="0"/>
              <a:t>- "Diagnostic of immune graft tolerance"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 err="1"/>
              <a:t>TcTol</a:t>
            </a:r>
            <a:r>
              <a:rPr lang="en-US" sz="1600" dirty="0"/>
              <a:t> patent (Provisional Patent Application Serial No. 05291215.1, INSERM)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fr-FR" sz="1600" dirty="0"/>
              <a:t>Sophie </a:t>
            </a:r>
            <a:r>
              <a:rPr lang="fr-FR" sz="1600" dirty="0" err="1"/>
              <a:t>Brouard</a:t>
            </a:r>
            <a:r>
              <a:rPr lang="fr-FR" sz="1600" dirty="0"/>
              <a:t>, Jean-Paul </a:t>
            </a:r>
            <a:r>
              <a:rPr lang="fr-FR" sz="1600" dirty="0" err="1"/>
              <a:t>Soulillou</a:t>
            </a:r>
            <a:r>
              <a:rPr lang="fr-FR" sz="1600" dirty="0"/>
              <a:t>, Dominique </a:t>
            </a:r>
            <a:r>
              <a:rPr lang="fr-FR" sz="1600" dirty="0" err="1"/>
              <a:t>Baeten</a:t>
            </a:r>
            <a:r>
              <a:rPr lang="fr-FR" sz="1600" dirty="0"/>
              <a:t>, Christophe </a:t>
            </a:r>
            <a:r>
              <a:rPr lang="fr-FR" sz="1600" dirty="0" err="1"/>
              <a:t>Braud</a:t>
            </a:r>
            <a:r>
              <a:rPr lang="fr-FR" sz="1600" dirty="0"/>
              <a:t>, Magali Giral, Jean Léger. </a:t>
            </a:r>
            <a:r>
              <a:rPr lang="en-US" sz="1600" dirty="0"/>
              <a:t>7 June 2005</a:t>
            </a:r>
          </a:p>
          <a:p>
            <a:pPr>
              <a:tabLst>
                <a:tab pos="57150" algn="l"/>
                <a:tab pos="5940425" algn="l"/>
              </a:tabLst>
            </a:pP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b="1" dirty="0"/>
              <a:t>- "TRIB-1 and diagnostic of chronic rejection in human kidney transplantation"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/>
              <a:t>INSERM/</a:t>
            </a:r>
            <a:r>
              <a:rPr lang="en-US" sz="1600" dirty="0" err="1"/>
              <a:t>TcLand</a:t>
            </a:r>
            <a:r>
              <a:rPr lang="en-US" sz="1600" dirty="0"/>
              <a:t> (Provisional Patent Application Serial No. 60/808, 122, INSERM)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/>
              <a:t>Sophie </a:t>
            </a:r>
            <a:r>
              <a:rPr lang="en-US" sz="1600" dirty="0" err="1"/>
              <a:t>Brouard</a:t>
            </a:r>
            <a:r>
              <a:rPr lang="en-US" sz="1600" dirty="0"/>
              <a:t>, Jean Paul </a:t>
            </a:r>
            <a:r>
              <a:rPr lang="en-US" sz="1600" dirty="0" err="1"/>
              <a:t>Soulillou</a:t>
            </a:r>
            <a:r>
              <a:rPr lang="en-US" sz="1600" dirty="0"/>
              <a:t>, Joanna Ashton-Chess. 25 May 2006</a:t>
            </a:r>
          </a:p>
          <a:p>
            <a:pPr>
              <a:tabLst>
                <a:tab pos="57150" algn="l"/>
                <a:tab pos="5940425" algn="l"/>
              </a:tabLst>
            </a:pP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b="1" dirty="0"/>
              <a:t>- "Diagnostic of immune graft tolerance using a set of 8 genes"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 err="1"/>
              <a:t>TcTol</a:t>
            </a:r>
            <a:r>
              <a:rPr lang="en-US" sz="1600" dirty="0"/>
              <a:t> patent (Provisional Patent Application Serial No. EP 66915 D 24371, INSERM)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/>
              <a:t>Sophie </a:t>
            </a:r>
            <a:r>
              <a:rPr lang="en-US" sz="1600" dirty="0" err="1"/>
              <a:t>Brouard</a:t>
            </a:r>
            <a:r>
              <a:rPr lang="en-US" sz="1600" dirty="0"/>
              <a:t>, Jean-Paul </a:t>
            </a:r>
            <a:r>
              <a:rPr lang="en-US" sz="1600" dirty="0" err="1"/>
              <a:t>Soulillou</a:t>
            </a:r>
            <a:r>
              <a:rPr lang="en-US" sz="1600" dirty="0"/>
              <a:t>, Marina </a:t>
            </a:r>
            <a:r>
              <a:rPr lang="en-US" sz="1600" dirty="0" err="1"/>
              <a:t>Guillet</a:t>
            </a:r>
            <a:r>
              <a:rPr lang="en-US" sz="1600" dirty="0"/>
              <a:t>, </a:t>
            </a:r>
            <a:r>
              <a:rPr lang="en-US" sz="1600" dirty="0" err="1"/>
              <a:t>Magali</a:t>
            </a:r>
            <a:r>
              <a:rPr lang="en-US" sz="1600" dirty="0"/>
              <a:t> </a:t>
            </a:r>
            <a:r>
              <a:rPr lang="en-US" sz="1600" dirty="0" err="1"/>
              <a:t>Giral</a:t>
            </a:r>
            <a:r>
              <a:rPr lang="en-US" sz="1600" dirty="0"/>
              <a:t>. 20 June 2007</a:t>
            </a:r>
          </a:p>
          <a:p>
            <a:pPr>
              <a:tabLst>
                <a:tab pos="57150" algn="l"/>
                <a:tab pos="5940425" algn="l"/>
              </a:tabLst>
            </a:pP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b="1" dirty="0"/>
              <a:t>- "SMILE and Diagnostic of tolerance"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/>
              <a:t>INSERM/</a:t>
            </a:r>
            <a:r>
              <a:rPr lang="en-US" sz="1600" dirty="0" err="1"/>
              <a:t>TcLand</a:t>
            </a:r>
            <a:r>
              <a:rPr lang="en-US" sz="1600" dirty="0"/>
              <a:t> (Provisional Patent Application Serial No. 67/144, INSERM)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/>
              <a:t>Sophie </a:t>
            </a:r>
            <a:r>
              <a:rPr lang="en-US" sz="1600" dirty="0" err="1"/>
              <a:t>Brouard</a:t>
            </a:r>
            <a:r>
              <a:rPr lang="en-US" sz="1600" dirty="0"/>
              <a:t>, Jean Paul </a:t>
            </a:r>
            <a:r>
              <a:rPr lang="en-US" sz="1600" dirty="0" err="1"/>
              <a:t>Soulillou</a:t>
            </a:r>
            <a:r>
              <a:rPr lang="en-US" sz="1600" dirty="0"/>
              <a:t>, Joanna Ashton-Chess, </a:t>
            </a:r>
            <a:r>
              <a:rPr lang="en-US" sz="1600" dirty="0" err="1"/>
              <a:t>Magali</a:t>
            </a:r>
            <a:r>
              <a:rPr lang="en-US" sz="1600" dirty="0"/>
              <a:t> </a:t>
            </a:r>
            <a:r>
              <a:rPr lang="en-US" sz="1600" dirty="0" err="1"/>
              <a:t>Giral</a:t>
            </a:r>
            <a:r>
              <a:rPr lang="en-US" sz="1600" dirty="0"/>
              <a:t>, Maud </a:t>
            </a:r>
            <a:r>
              <a:rPr lang="en-US" sz="1600" dirty="0" err="1"/>
              <a:t>Racapé</a:t>
            </a:r>
            <a:r>
              <a:rPr lang="en-US" sz="1600" dirty="0"/>
              <a:t>. 25 July 2007</a:t>
            </a:r>
          </a:p>
          <a:p>
            <a:pPr>
              <a:tabLst>
                <a:tab pos="57150" algn="l"/>
                <a:tab pos="5940425" algn="l"/>
              </a:tabLst>
            </a:pP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b="1" dirty="0"/>
              <a:t>-“PSMB10, a marker of chronic rejection”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en-US" sz="1600" dirty="0"/>
              <a:t>INSERM/</a:t>
            </a:r>
            <a:r>
              <a:rPr lang="en-US" sz="1600" dirty="0" err="1"/>
              <a:t>TcLand</a:t>
            </a:r>
            <a:r>
              <a:rPr lang="en-US" sz="1600" dirty="0"/>
              <a:t> (Provisional Patent Application Serial, INSERM)</a:t>
            </a:r>
            <a:endParaRPr lang="fr-FR" sz="1600" dirty="0"/>
          </a:p>
          <a:p>
            <a:pPr>
              <a:tabLst>
                <a:tab pos="57150" algn="l"/>
                <a:tab pos="5940425" algn="l"/>
              </a:tabLst>
            </a:pPr>
            <a:r>
              <a:rPr lang="fr-FR" sz="1600" dirty="0"/>
              <a:t>Sophie </a:t>
            </a:r>
            <a:r>
              <a:rPr lang="fr-FR" sz="1600" dirty="0" err="1"/>
              <a:t>Brouard</a:t>
            </a:r>
            <a:r>
              <a:rPr lang="fr-FR" sz="1600" dirty="0"/>
              <a:t>, Jean Paul </a:t>
            </a:r>
            <a:r>
              <a:rPr lang="fr-FR" sz="1600" dirty="0" err="1"/>
              <a:t>Soulillou</a:t>
            </a:r>
            <a:r>
              <a:rPr lang="fr-FR" sz="1600" dirty="0"/>
              <a:t>, Joanna Ashton-</a:t>
            </a:r>
            <a:r>
              <a:rPr lang="fr-FR" sz="1600" dirty="0" err="1"/>
              <a:t>Chess</a:t>
            </a:r>
            <a:r>
              <a:rPr lang="fr-FR" sz="1600" dirty="0"/>
              <a:t>, Magali Giral, </a:t>
            </a:r>
            <a:r>
              <a:rPr lang="fr-FR" sz="1600" dirty="0" err="1"/>
              <a:t>Voya</a:t>
            </a:r>
            <a:r>
              <a:rPr lang="fr-FR" sz="1600" dirty="0"/>
              <a:t> Jovanovic. </a:t>
            </a:r>
            <a:r>
              <a:rPr lang="en-US" sz="1600" dirty="0"/>
              <a:t>14 November 2007</a:t>
            </a:r>
          </a:p>
        </p:txBody>
      </p:sp>
      <p:sp>
        <p:nvSpPr>
          <p:cNvPr id="2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DIVAT</a:t>
            </a:r>
            <a:b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Données Informatisées et </a:t>
            </a:r>
            <a:r>
              <a:rPr lang="fr-FR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VAlidées</a:t>
            </a: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 dirty="0">
                <a:solidFill>
                  <a:srgbClr val="FFFFFF"/>
                </a:solidFill>
              </a:rPr>
              <a:t>Brevets issus de la Recherche sur les </a:t>
            </a:r>
            <a:r>
              <a:rPr lang="fr-FR" sz="2000" b="1" dirty="0" err="1" smtClean="0">
                <a:solidFill>
                  <a:srgbClr val="FFFFFF"/>
                </a:solidFill>
              </a:rPr>
              <a:t>Biomarqueurs</a:t>
            </a:r>
            <a:r>
              <a:rPr lang="fr-FR" sz="2000" b="1" dirty="0" smtClean="0">
                <a:solidFill>
                  <a:srgbClr val="FFFFFF"/>
                </a:solidFill>
              </a:rPr>
              <a:t> Tolérance / Rejet Chronique</a:t>
            </a:r>
            <a:endParaRPr lang="fr-FR" sz="2000" b="1" dirty="0">
              <a:solidFill>
                <a:srgbClr val="FFFFFF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836613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Im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r>
              <a:rPr lang="fr-FR" sz="28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fr-FR" sz="1200">
                <a:solidFill>
                  <a:srgbClr val="404040"/>
                </a:solidFill>
                <a:latin typeface="Calibri" pitchFamily="34" charset="0"/>
              </a:rPr>
              <a:t>Données Informatisées et VAlidées en Transplantation</a:t>
            </a:r>
            <a:endParaRPr lang="fr-FR" sz="16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688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 dirty="0">
                <a:solidFill>
                  <a:srgbClr val="FFFFFF"/>
                </a:solidFill>
              </a:rPr>
              <a:t>Validation des </a:t>
            </a:r>
            <a:r>
              <a:rPr lang="fr-FR" sz="2000" b="1" dirty="0" err="1">
                <a:solidFill>
                  <a:srgbClr val="FFFFFF"/>
                </a:solidFill>
              </a:rPr>
              <a:t>Biomarkers</a:t>
            </a:r>
            <a:r>
              <a:rPr lang="fr-FR" sz="2000" b="1" dirty="0">
                <a:solidFill>
                  <a:srgbClr val="FFFFFF"/>
                </a:solidFill>
              </a:rPr>
              <a:t> DE LA TOLERANCE : PHRC </a:t>
            </a:r>
            <a:r>
              <a:rPr lang="fr-FR" sz="2000" b="1" dirty="0" err="1">
                <a:solidFill>
                  <a:srgbClr val="FFFFFF"/>
                </a:solidFill>
              </a:rPr>
              <a:t>weaning</a:t>
            </a:r>
            <a:r>
              <a:rPr lang="fr-FR" sz="2000" b="1" dirty="0">
                <a:solidFill>
                  <a:srgbClr val="FFFFFF"/>
                </a:solidFill>
              </a:rPr>
              <a:t>  2010 (PI </a:t>
            </a:r>
            <a:r>
              <a:rPr lang="fr-FR" sz="2000" b="1" dirty="0" err="1">
                <a:solidFill>
                  <a:srgbClr val="FFFFFF"/>
                </a:solidFill>
              </a:rPr>
              <a:t>M.Giral</a:t>
            </a:r>
            <a:r>
              <a:rPr lang="fr-FR" sz="2000" b="1" dirty="0">
                <a:solidFill>
                  <a:srgbClr val="FFFFFF"/>
                </a:solidFill>
              </a:rPr>
              <a:t>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Im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Diagramm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3276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80"/>
          <p:cNvSpPr txBox="1">
            <a:spLocks noChangeArrowheads="1"/>
          </p:cNvSpPr>
          <p:nvPr/>
        </p:nvSpPr>
        <p:spPr bwMode="auto">
          <a:xfrm>
            <a:off x="0" y="1196975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ETUDE RANDOMISEE en DOUBLE</a:t>
            </a:r>
          </a:p>
          <a:p>
            <a:r>
              <a:rPr lang="fr-FR"/>
              <a:t>AVEUGLE</a:t>
            </a:r>
          </a:p>
        </p:txBody>
      </p:sp>
      <p:sp>
        <p:nvSpPr>
          <p:cNvPr id="30727" name="AutoShape 3"/>
          <p:cNvSpPr>
            <a:spLocks noChangeArrowheads="1"/>
          </p:cNvSpPr>
          <p:nvPr/>
        </p:nvSpPr>
        <p:spPr bwMode="auto">
          <a:xfrm>
            <a:off x="733425" y="5764213"/>
            <a:ext cx="8410575" cy="431800"/>
          </a:xfrm>
          <a:prstGeom prst="homePlate">
            <a:avLst>
              <a:gd name="adj" fmla="val 60237"/>
            </a:avLst>
          </a:prstGeom>
          <a:solidFill>
            <a:srgbClr val="FFFFCC">
              <a:alpha val="65097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3768725" y="5113338"/>
            <a:ext cx="0" cy="752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114425" y="5807075"/>
            <a:ext cx="20431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&gt; 4 years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213100" y="5891213"/>
            <a:ext cx="1079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D0</a:t>
            </a:r>
          </a:p>
        </p:txBody>
      </p:sp>
      <p:sp>
        <p:nvSpPr>
          <p:cNvPr id="30731" name="Line 59"/>
          <p:cNvSpPr>
            <a:spLocks noChangeShapeType="1"/>
          </p:cNvSpPr>
          <p:nvPr/>
        </p:nvSpPr>
        <p:spPr bwMode="auto">
          <a:xfrm>
            <a:off x="4079875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2" name="Rectangle 24"/>
          <p:cNvSpPr>
            <a:spLocks noChangeArrowheads="1"/>
          </p:cNvSpPr>
          <p:nvPr/>
        </p:nvSpPr>
        <p:spPr bwMode="auto">
          <a:xfrm>
            <a:off x="3754438" y="1700213"/>
            <a:ext cx="595630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3" name="Line 28"/>
          <p:cNvSpPr>
            <a:spLocks noChangeShapeType="1"/>
          </p:cNvSpPr>
          <p:nvPr/>
        </p:nvSpPr>
        <p:spPr bwMode="auto">
          <a:xfrm>
            <a:off x="5661025" y="2894013"/>
            <a:ext cx="3175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4" name="Line 29"/>
          <p:cNvSpPr>
            <a:spLocks noChangeShapeType="1"/>
          </p:cNvSpPr>
          <p:nvPr/>
        </p:nvSpPr>
        <p:spPr bwMode="auto">
          <a:xfrm>
            <a:off x="7550150" y="3016250"/>
            <a:ext cx="3175" cy="47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>
            <a:off x="9482138" y="4730750"/>
            <a:ext cx="3175" cy="47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6" name="Rectangle 31"/>
          <p:cNvSpPr>
            <a:spLocks noChangeArrowheads="1"/>
          </p:cNvSpPr>
          <p:nvPr/>
        </p:nvSpPr>
        <p:spPr bwMode="auto">
          <a:xfrm>
            <a:off x="3829050" y="4151313"/>
            <a:ext cx="1643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600" b="1">
                <a:solidFill>
                  <a:srgbClr val="FF0000"/>
                </a:solidFill>
                <a:cs typeface="Arial" charset="0"/>
              </a:rPr>
              <a:t> Arrêt du Tacrolimus l</a:t>
            </a:r>
          </a:p>
        </p:txBody>
      </p:sp>
      <p:sp>
        <p:nvSpPr>
          <p:cNvPr id="30737" name="Line 32"/>
          <p:cNvSpPr>
            <a:spLocks noChangeShapeType="1"/>
          </p:cNvSpPr>
          <p:nvPr/>
        </p:nvSpPr>
        <p:spPr bwMode="auto">
          <a:xfrm>
            <a:off x="3754438" y="4730750"/>
            <a:ext cx="5389562" cy="666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8" name="Line 33"/>
          <p:cNvSpPr>
            <a:spLocks noChangeShapeType="1"/>
          </p:cNvSpPr>
          <p:nvPr/>
        </p:nvSpPr>
        <p:spPr bwMode="auto">
          <a:xfrm>
            <a:off x="3754438" y="4730750"/>
            <a:ext cx="3175" cy="873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39" name="Rectangle 34"/>
          <p:cNvSpPr>
            <a:spLocks noChangeArrowheads="1"/>
          </p:cNvSpPr>
          <p:nvPr/>
        </p:nvSpPr>
        <p:spPr bwMode="auto">
          <a:xfrm>
            <a:off x="3656013" y="4849813"/>
            <a:ext cx="103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0" name="Line 35"/>
          <p:cNvSpPr>
            <a:spLocks noChangeShapeType="1"/>
          </p:cNvSpPr>
          <p:nvPr/>
        </p:nvSpPr>
        <p:spPr bwMode="auto">
          <a:xfrm>
            <a:off x="5534025" y="4730750"/>
            <a:ext cx="3175" cy="873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41" name="Rectangle 36"/>
          <p:cNvSpPr>
            <a:spLocks noChangeArrowheads="1"/>
          </p:cNvSpPr>
          <p:nvPr/>
        </p:nvSpPr>
        <p:spPr bwMode="auto">
          <a:xfrm>
            <a:off x="5514975" y="4849813"/>
            <a:ext cx="103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fr-F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2" name="Line 37"/>
          <p:cNvSpPr>
            <a:spLocks noChangeShapeType="1"/>
          </p:cNvSpPr>
          <p:nvPr/>
        </p:nvSpPr>
        <p:spPr bwMode="auto">
          <a:xfrm>
            <a:off x="7600950" y="4730750"/>
            <a:ext cx="3175" cy="8731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43" name="Rectangle 38"/>
          <p:cNvSpPr>
            <a:spLocks noChangeArrowheads="1"/>
          </p:cNvSpPr>
          <p:nvPr/>
        </p:nvSpPr>
        <p:spPr bwMode="auto">
          <a:xfrm>
            <a:off x="7550150" y="4849813"/>
            <a:ext cx="2047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fr-F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4" name="Rectangle 42"/>
          <p:cNvSpPr>
            <a:spLocks noChangeArrowheads="1"/>
          </p:cNvSpPr>
          <p:nvPr/>
        </p:nvSpPr>
        <p:spPr bwMode="auto">
          <a:xfrm>
            <a:off x="8243888" y="4833938"/>
            <a:ext cx="898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 months</a:t>
            </a:r>
            <a:endParaRPr lang="fr-FR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Line 43"/>
          <p:cNvSpPr>
            <a:spLocks noChangeShapeType="1"/>
          </p:cNvSpPr>
          <p:nvPr/>
        </p:nvSpPr>
        <p:spPr bwMode="auto">
          <a:xfrm flipV="1">
            <a:off x="3754438" y="1700213"/>
            <a:ext cx="3175" cy="303053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46" name="Line 44"/>
          <p:cNvSpPr>
            <a:spLocks noChangeShapeType="1"/>
          </p:cNvSpPr>
          <p:nvPr/>
        </p:nvSpPr>
        <p:spPr bwMode="auto">
          <a:xfrm flipH="1">
            <a:off x="3687763" y="4730750"/>
            <a:ext cx="66675" cy="47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47" name="Rectangle 45"/>
          <p:cNvSpPr>
            <a:spLocks noChangeArrowheads="1"/>
          </p:cNvSpPr>
          <p:nvPr/>
        </p:nvSpPr>
        <p:spPr bwMode="auto">
          <a:xfrm>
            <a:off x="3470275" y="4595813"/>
            <a:ext cx="508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fr-F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Line 46"/>
          <p:cNvSpPr>
            <a:spLocks noChangeShapeType="1"/>
          </p:cNvSpPr>
          <p:nvPr/>
        </p:nvSpPr>
        <p:spPr bwMode="auto">
          <a:xfrm flipH="1">
            <a:off x="3687763" y="4043363"/>
            <a:ext cx="66675" cy="31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49" name="Rectangle 47"/>
          <p:cNvSpPr>
            <a:spLocks noChangeArrowheads="1"/>
          </p:cNvSpPr>
          <p:nvPr/>
        </p:nvSpPr>
        <p:spPr bwMode="auto">
          <a:xfrm>
            <a:off x="3509963" y="4310063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fr-F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0" name="Line 48"/>
          <p:cNvSpPr>
            <a:spLocks noChangeShapeType="1"/>
          </p:cNvSpPr>
          <p:nvPr/>
        </p:nvSpPr>
        <p:spPr bwMode="auto">
          <a:xfrm flipH="1">
            <a:off x="3687763" y="3354388"/>
            <a:ext cx="66675" cy="4762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51" name="Rectangle 49"/>
          <p:cNvSpPr>
            <a:spLocks noChangeArrowheads="1"/>
          </p:cNvSpPr>
          <p:nvPr/>
        </p:nvSpPr>
        <p:spPr bwMode="auto">
          <a:xfrm>
            <a:off x="3509963" y="3621088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fr-F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2" name="Line 50"/>
          <p:cNvSpPr>
            <a:spLocks noChangeShapeType="1"/>
          </p:cNvSpPr>
          <p:nvPr/>
        </p:nvSpPr>
        <p:spPr bwMode="auto">
          <a:xfrm flipH="1">
            <a:off x="3687763" y="2667000"/>
            <a:ext cx="66675" cy="4763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53" name="Rectangle 51"/>
          <p:cNvSpPr>
            <a:spLocks noChangeArrowheads="1"/>
          </p:cNvSpPr>
          <p:nvPr/>
        </p:nvSpPr>
        <p:spPr bwMode="auto">
          <a:xfrm>
            <a:off x="3509963" y="2928938"/>
            <a:ext cx="1016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fr-F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4" name="Line 52"/>
          <p:cNvSpPr>
            <a:spLocks noChangeShapeType="1"/>
          </p:cNvSpPr>
          <p:nvPr/>
        </p:nvSpPr>
        <p:spPr bwMode="auto">
          <a:xfrm flipH="1">
            <a:off x="3687763" y="1979613"/>
            <a:ext cx="66675" cy="31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55" name="Rectangle 53"/>
          <p:cNvSpPr>
            <a:spLocks noChangeArrowheads="1"/>
          </p:cNvSpPr>
          <p:nvPr/>
        </p:nvSpPr>
        <p:spPr bwMode="auto">
          <a:xfrm>
            <a:off x="3402013" y="2244725"/>
            <a:ext cx="1539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lang="fr-F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6" name="Rectangle 54"/>
          <p:cNvSpPr>
            <a:spLocks noChangeArrowheads="1"/>
          </p:cNvSpPr>
          <p:nvPr/>
        </p:nvSpPr>
        <p:spPr bwMode="auto">
          <a:xfrm>
            <a:off x="6208713" y="4375150"/>
            <a:ext cx="2327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400" b="1">
                <a:solidFill>
                  <a:srgbClr val="000000"/>
                </a:solidFill>
                <a:cs typeface="Arial" charset="0"/>
              </a:rPr>
              <a:t>Monotherapy cellcept +/-CS</a:t>
            </a:r>
            <a:endParaRPr lang="fr-FR" sz="1400" b="1">
              <a:cs typeface="Arial" charset="0"/>
            </a:endParaRPr>
          </a:p>
        </p:txBody>
      </p:sp>
      <p:sp>
        <p:nvSpPr>
          <p:cNvPr id="30757" name="Rectangle 55"/>
          <p:cNvSpPr>
            <a:spLocks noChangeArrowheads="1"/>
          </p:cNvSpPr>
          <p:nvPr/>
        </p:nvSpPr>
        <p:spPr bwMode="auto">
          <a:xfrm rot="-5400000">
            <a:off x="3066257" y="4215606"/>
            <a:ext cx="6032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CNI dose</a:t>
            </a:r>
            <a:endParaRPr lang="fr-FR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8" name="Line 135"/>
          <p:cNvSpPr>
            <a:spLocks noChangeShapeType="1"/>
          </p:cNvSpPr>
          <p:nvPr/>
        </p:nvSpPr>
        <p:spPr bwMode="auto">
          <a:xfrm flipH="1">
            <a:off x="5518150" y="5092700"/>
            <a:ext cx="0" cy="758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59" name="Text Box 138"/>
          <p:cNvSpPr txBox="1">
            <a:spLocks noChangeArrowheads="1"/>
          </p:cNvSpPr>
          <p:nvPr/>
        </p:nvSpPr>
        <p:spPr bwMode="auto">
          <a:xfrm>
            <a:off x="7766050" y="3371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0" name="Line 140"/>
          <p:cNvSpPr>
            <a:spLocks noChangeShapeType="1"/>
          </p:cNvSpPr>
          <p:nvPr/>
        </p:nvSpPr>
        <p:spPr bwMode="auto">
          <a:xfrm>
            <a:off x="4475163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1" name="Line 142"/>
          <p:cNvSpPr>
            <a:spLocks noChangeShapeType="1"/>
          </p:cNvSpPr>
          <p:nvPr/>
        </p:nvSpPr>
        <p:spPr bwMode="auto">
          <a:xfrm>
            <a:off x="4859338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2" name="Line 144"/>
          <p:cNvSpPr>
            <a:spLocks noChangeShapeType="1"/>
          </p:cNvSpPr>
          <p:nvPr/>
        </p:nvSpPr>
        <p:spPr bwMode="auto">
          <a:xfrm>
            <a:off x="5230813" y="52419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3" name="Line 147"/>
          <p:cNvSpPr>
            <a:spLocks noChangeShapeType="1"/>
          </p:cNvSpPr>
          <p:nvPr/>
        </p:nvSpPr>
        <p:spPr bwMode="auto">
          <a:xfrm>
            <a:off x="5818188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4" name="Line 149"/>
          <p:cNvSpPr>
            <a:spLocks noChangeShapeType="1"/>
          </p:cNvSpPr>
          <p:nvPr/>
        </p:nvSpPr>
        <p:spPr bwMode="auto">
          <a:xfrm>
            <a:off x="6202363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5" name="Line 151"/>
          <p:cNvSpPr>
            <a:spLocks noChangeShapeType="1"/>
          </p:cNvSpPr>
          <p:nvPr/>
        </p:nvSpPr>
        <p:spPr bwMode="auto">
          <a:xfrm>
            <a:off x="6608763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6" name="Line 153"/>
          <p:cNvSpPr>
            <a:spLocks noChangeShapeType="1"/>
          </p:cNvSpPr>
          <p:nvPr/>
        </p:nvSpPr>
        <p:spPr bwMode="auto">
          <a:xfrm>
            <a:off x="6992938" y="52292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7" name="Line 155"/>
          <p:cNvSpPr>
            <a:spLocks noChangeShapeType="1"/>
          </p:cNvSpPr>
          <p:nvPr/>
        </p:nvSpPr>
        <p:spPr bwMode="auto">
          <a:xfrm>
            <a:off x="7388225" y="5216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8" name="Line 157"/>
          <p:cNvSpPr>
            <a:spLocks noChangeShapeType="1"/>
          </p:cNvSpPr>
          <p:nvPr/>
        </p:nvSpPr>
        <p:spPr bwMode="auto">
          <a:xfrm>
            <a:off x="7770813" y="5216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69" name="Line 159"/>
          <p:cNvSpPr>
            <a:spLocks noChangeShapeType="1"/>
          </p:cNvSpPr>
          <p:nvPr/>
        </p:nvSpPr>
        <p:spPr bwMode="auto">
          <a:xfrm>
            <a:off x="8143875" y="5216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70" name="Line 161"/>
          <p:cNvSpPr>
            <a:spLocks noChangeShapeType="1"/>
          </p:cNvSpPr>
          <p:nvPr/>
        </p:nvSpPr>
        <p:spPr bwMode="auto">
          <a:xfrm>
            <a:off x="8528050" y="52165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71" name="Line 170"/>
          <p:cNvSpPr>
            <a:spLocks noChangeShapeType="1"/>
          </p:cNvSpPr>
          <p:nvPr/>
        </p:nvSpPr>
        <p:spPr bwMode="auto">
          <a:xfrm flipV="1">
            <a:off x="4449763" y="3141663"/>
            <a:ext cx="541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72" name="Line 179"/>
          <p:cNvSpPr>
            <a:spLocks noChangeShapeType="1"/>
          </p:cNvSpPr>
          <p:nvPr/>
        </p:nvSpPr>
        <p:spPr bwMode="auto">
          <a:xfrm>
            <a:off x="4438650" y="2344738"/>
            <a:ext cx="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73" name="Line 180"/>
          <p:cNvSpPr>
            <a:spLocks noChangeShapeType="1"/>
          </p:cNvSpPr>
          <p:nvPr/>
        </p:nvSpPr>
        <p:spPr bwMode="auto">
          <a:xfrm>
            <a:off x="3749675" y="2328863"/>
            <a:ext cx="70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74" name="Line 181"/>
          <p:cNvSpPr>
            <a:spLocks noChangeShapeType="1"/>
          </p:cNvSpPr>
          <p:nvPr/>
        </p:nvSpPr>
        <p:spPr bwMode="auto">
          <a:xfrm>
            <a:off x="5002213" y="3144838"/>
            <a:ext cx="0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75" name="Line 182"/>
          <p:cNvSpPr>
            <a:spLocks noChangeShapeType="1"/>
          </p:cNvSpPr>
          <p:nvPr/>
        </p:nvSpPr>
        <p:spPr bwMode="auto">
          <a:xfrm>
            <a:off x="5000625" y="3941763"/>
            <a:ext cx="50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0776" name="Line 183"/>
          <p:cNvSpPr>
            <a:spLocks noChangeShapeType="1"/>
          </p:cNvSpPr>
          <p:nvPr/>
        </p:nvSpPr>
        <p:spPr bwMode="auto">
          <a:xfrm flipH="1">
            <a:off x="5519738" y="3935413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0777" name="Text Box 184"/>
          <p:cNvSpPr txBox="1">
            <a:spLocks noChangeArrowheads="1"/>
          </p:cNvSpPr>
          <p:nvPr/>
        </p:nvSpPr>
        <p:spPr bwMode="auto">
          <a:xfrm>
            <a:off x="3905250" y="2317750"/>
            <a:ext cx="539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endParaRPr lang="en-GB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8" name="Text Box 185"/>
          <p:cNvSpPr txBox="1">
            <a:spLocks noChangeArrowheads="1"/>
          </p:cNvSpPr>
          <p:nvPr/>
        </p:nvSpPr>
        <p:spPr bwMode="auto">
          <a:xfrm>
            <a:off x="4479925" y="3155950"/>
            <a:ext cx="541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endParaRPr lang="en-GB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9" name="Text Box 186"/>
          <p:cNvSpPr txBox="1">
            <a:spLocks noChangeArrowheads="1"/>
          </p:cNvSpPr>
          <p:nvPr/>
        </p:nvSpPr>
        <p:spPr bwMode="auto">
          <a:xfrm>
            <a:off x="5089525" y="3933825"/>
            <a:ext cx="541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1/3</a:t>
            </a:r>
            <a:endParaRPr lang="en-GB" sz="1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0" name="Text Box 74"/>
          <p:cNvSpPr txBox="1">
            <a:spLocks noChangeArrowheads="1"/>
          </p:cNvSpPr>
          <p:nvPr/>
        </p:nvSpPr>
        <p:spPr bwMode="auto">
          <a:xfrm>
            <a:off x="352425" y="505301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Transplantation</a:t>
            </a:r>
          </a:p>
        </p:txBody>
      </p:sp>
      <p:sp>
        <p:nvSpPr>
          <p:cNvPr id="30781" name="Text Box 79"/>
          <p:cNvSpPr txBox="1">
            <a:spLocks noChangeArrowheads="1"/>
          </p:cNvSpPr>
          <p:nvPr/>
        </p:nvSpPr>
        <p:spPr bwMode="auto">
          <a:xfrm>
            <a:off x="2362200" y="3733800"/>
            <a:ext cx="681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n = 53</a:t>
            </a:r>
          </a:p>
        </p:txBody>
      </p:sp>
      <p:sp>
        <p:nvSpPr>
          <p:cNvPr id="30782" name="Text Box 79"/>
          <p:cNvSpPr txBox="1">
            <a:spLocks noChangeArrowheads="1"/>
          </p:cNvSpPr>
          <p:nvPr/>
        </p:nvSpPr>
        <p:spPr bwMode="auto">
          <a:xfrm>
            <a:off x="2339975" y="2332038"/>
            <a:ext cx="681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/>
              <a:t>n = 53</a:t>
            </a:r>
          </a:p>
        </p:txBody>
      </p:sp>
      <p:sp>
        <p:nvSpPr>
          <p:cNvPr id="30783" name="ZoneTexte 63"/>
          <p:cNvSpPr txBox="1">
            <a:spLocks noChangeArrowheads="1"/>
          </p:cNvSpPr>
          <p:nvPr/>
        </p:nvSpPr>
        <p:spPr bwMode="auto">
          <a:xfrm>
            <a:off x="5219700" y="5867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BIOCOLLECTION</a:t>
            </a:r>
          </a:p>
        </p:txBody>
      </p:sp>
      <p:sp>
        <p:nvSpPr>
          <p:cNvPr id="30785" name="Line 65"/>
          <p:cNvSpPr>
            <a:spLocks noChangeShapeType="1"/>
          </p:cNvSpPr>
          <p:nvPr/>
        </p:nvSpPr>
        <p:spPr bwMode="auto">
          <a:xfrm>
            <a:off x="755650" y="54451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>
            <a:grpSpLocks/>
          </p:cNvGrpSpPr>
          <p:nvPr/>
        </p:nvGrpSpPr>
        <p:grpSpPr bwMode="auto">
          <a:xfrm>
            <a:off x="0" y="1052513"/>
            <a:ext cx="8883650" cy="5783262"/>
            <a:chOff x="0" y="609600"/>
            <a:chExt cx="8884920" cy="2965888"/>
          </a:xfrm>
        </p:grpSpPr>
        <p:sp>
          <p:nvSpPr>
            <p:cNvPr id="6" name="Text Box 215"/>
            <p:cNvSpPr txBox="1">
              <a:spLocks noChangeArrowheads="1"/>
            </p:cNvSpPr>
            <p:nvPr/>
          </p:nvSpPr>
          <p:spPr bwMode="auto">
            <a:xfrm>
              <a:off x="535064" y="1457927"/>
              <a:ext cx="3264367" cy="701783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>
                  <a:solidFill>
                    <a:schemeClr val="tx1"/>
                  </a:solidFill>
                  <a:sym typeface="Webdings" pitchFamily="18" charset="2"/>
                </a:rPr>
                <a:t></a:t>
              </a:r>
              <a:r>
                <a:rPr lang="fr-FR" sz="1400" b="1">
                  <a:solidFill>
                    <a:srgbClr val="000000"/>
                  </a:solidFill>
                </a:rPr>
                <a:t>  625 Patients</a:t>
              </a:r>
            </a:p>
            <a:p>
              <a:pPr>
                <a:defRPr/>
              </a:pPr>
              <a:r>
                <a:rPr lang="fr-FR" sz="1400" b="1">
                  <a:solidFill>
                    <a:schemeClr val="tx1"/>
                  </a:solidFill>
                  <a:sym typeface="Webdings" pitchFamily="18" charset="2"/>
                </a:rPr>
                <a:t>  </a:t>
              </a:r>
              <a:r>
                <a:rPr lang="fr-FR" sz="1400" b="1">
                  <a:solidFill>
                    <a:srgbClr val="000000"/>
                  </a:solidFill>
                </a:rPr>
                <a:t>CENTAURE  (Nantes, Lyon, Necker)</a:t>
              </a:r>
            </a:p>
            <a:p>
              <a:pPr>
                <a:defRPr/>
              </a:pPr>
              <a:r>
                <a:rPr lang="fr-FR" sz="1400" b="1">
                  <a:solidFill>
                    <a:schemeClr val="tx1"/>
                  </a:solidFill>
                  <a:sym typeface="Webdings" pitchFamily="18" charset="2"/>
                </a:rPr>
                <a:t>  </a:t>
              </a:r>
              <a:r>
                <a:rPr lang="fr-FR" sz="1400" b="1">
                  <a:solidFill>
                    <a:srgbClr val="000000"/>
                  </a:solidFill>
                </a:rPr>
                <a:t>DIVAT-Biocol</a:t>
              </a:r>
            </a:p>
            <a:p>
              <a:pPr>
                <a:defRPr/>
              </a:pPr>
              <a:r>
                <a:rPr lang="fr-FR" sz="1400" b="1">
                  <a:solidFill>
                    <a:schemeClr val="tx1"/>
                  </a:solidFill>
                  <a:sym typeface="Webdings" pitchFamily="18" charset="2"/>
                </a:rPr>
                <a:t>  </a:t>
              </a:r>
              <a:r>
                <a:rPr lang="fr-FR" sz="1400" b="1">
                  <a:solidFill>
                    <a:srgbClr val="000000"/>
                  </a:solidFill>
                </a:rPr>
                <a:t>CIC (Inserm Investigation Centre)</a:t>
              </a:r>
            </a:p>
            <a:p>
              <a:pPr>
                <a:buFont typeface="Webdings" pitchFamily="18" charset="2"/>
                <a:buChar char="g"/>
                <a:defRPr/>
              </a:pPr>
              <a:r>
                <a:rPr lang="fr-FR" sz="1400" b="1">
                  <a:solidFill>
                    <a:srgbClr val="000000"/>
                  </a:solidFill>
                </a:rPr>
                <a:t>  Tcland expression/ plateforme CIMNA</a:t>
              </a:r>
              <a:endParaRPr lang="en-GB" sz="1400" b="1">
                <a:solidFill>
                  <a:srgbClr val="000000"/>
                </a:solidFill>
              </a:endParaRPr>
            </a:p>
            <a:p>
              <a:pPr>
                <a:buFont typeface="Webdings" pitchFamily="18" charset="2"/>
                <a:buChar char="g"/>
                <a:defRPr/>
              </a:pPr>
              <a:r>
                <a:rPr lang="en-GB" sz="1400" b="1">
                  <a:solidFill>
                    <a:srgbClr val="000000"/>
                  </a:solidFill>
                </a:rPr>
                <a:t>  DGOS/Inserm 2008</a:t>
              </a:r>
            </a:p>
          </p:txBody>
        </p:sp>
        <p:sp>
          <p:nvSpPr>
            <p:cNvPr id="31752" name="Text Box 210"/>
            <p:cNvSpPr txBox="1">
              <a:spLocks noChangeArrowheads="1"/>
            </p:cNvSpPr>
            <p:nvPr/>
          </p:nvSpPr>
          <p:spPr bwMode="auto">
            <a:xfrm>
              <a:off x="4939344" y="1949696"/>
              <a:ext cx="2210082" cy="162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Webdings" pitchFamily="18" charset="2"/>
                <a:buChar char="g"/>
              </a:pPr>
              <a:r>
                <a:rPr lang="fr-FR" sz="1400" b="1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fr-FR" sz="1400" b="1">
                  <a:latin typeface="Calibri" pitchFamily="34" charset="0"/>
                </a:rPr>
                <a:t> RT-PCR 60 gene</a:t>
              </a:r>
            </a:p>
            <a:p>
              <a:r>
                <a:rPr lang="en-GB"/>
                <a:t>- TRIB1</a:t>
              </a:r>
            </a:p>
            <a:p>
              <a:r>
                <a:rPr lang="en-GB"/>
                <a:t>- TLR4</a:t>
              </a:r>
            </a:p>
            <a:p>
              <a:r>
                <a:rPr lang="en-GB"/>
                <a:t>- Granzyme</a:t>
              </a:r>
            </a:p>
            <a:p>
              <a:r>
                <a:rPr lang="en-GB"/>
                <a:t>- SMB10</a:t>
              </a:r>
            </a:p>
            <a:p>
              <a:pPr>
                <a:buFontTx/>
                <a:buChar char="-"/>
              </a:pPr>
              <a:r>
                <a:rPr lang="en-GB"/>
                <a:t>T-BET</a:t>
              </a:r>
            </a:p>
            <a:p>
              <a:pPr>
                <a:buFontTx/>
                <a:buChar char="-"/>
              </a:pPr>
              <a:endParaRPr lang="en-GB"/>
            </a:p>
            <a:p>
              <a:pPr>
                <a:buFont typeface="Wingdings" pitchFamily="2" charset="2"/>
                <a:buNone/>
              </a:pPr>
              <a:r>
                <a:rPr lang="en-GB" sz="1600" i="1"/>
                <a:t>J Ashton chess , JASN 2008, Kid. Int. 2010</a:t>
              </a:r>
            </a:p>
            <a:p>
              <a:pPr>
                <a:buFont typeface="Wingdings" pitchFamily="2" charset="2"/>
                <a:buNone/>
              </a:pPr>
              <a:endParaRPr lang="en-GB" sz="1600" i="1"/>
            </a:p>
            <a:p>
              <a:pPr>
                <a:buFont typeface="Webdings" pitchFamily="18" charset="2"/>
                <a:buNone/>
              </a:pPr>
              <a:endParaRPr lang="fr-FR" sz="1400" b="1">
                <a:latin typeface="Calibri" pitchFamily="34" charset="0"/>
              </a:endParaRPr>
            </a:p>
          </p:txBody>
        </p:sp>
        <p:sp>
          <p:nvSpPr>
            <p:cNvPr id="31753" name="Text Box 211"/>
            <p:cNvSpPr txBox="1">
              <a:spLocks noChangeArrowheads="1"/>
            </p:cNvSpPr>
            <p:nvPr/>
          </p:nvSpPr>
          <p:spPr bwMode="auto">
            <a:xfrm>
              <a:off x="4947282" y="3370825"/>
              <a:ext cx="2248188" cy="156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400" b="1">
                  <a:solidFill>
                    <a:srgbClr val="FF0000"/>
                  </a:solidFill>
                  <a:latin typeface="Calibri" pitchFamily="34" charset="0"/>
                  <a:sym typeface="Webdings" pitchFamily="18" charset="2"/>
                </a:rPr>
                <a:t></a:t>
              </a:r>
              <a:r>
                <a:rPr lang="fr-FR" sz="1400" b="1">
                  <a:solidFill>
                    <a:srgbClr val="008000"/>
                  </a:solidFill>
                  <a:latin typeface="Calibri" pitchFamily="34" charset="0"/>
                  <a:sym typeface="Webdings" pitchFamily="18" charset="2"/>
                </a:rPr>
                <a:t>  </a:t>
              </a:r>
              <a:r>
                <a:rPr lang="fr-FR" sz="1400" b="1">
                  <a:latin typeface="Calibri" pitchFamily="34" charset="0"/>
                </a:rPr>
                <a:t>HLA-Ab (Luminex)</a:t>
              </a:r>
              <a:endParaRPr lang="en-GB" sz="1400" b="1">
                <a:latin typeface="Calibri" pitchFamily="34" charset="0"/>
              </a:endParaRPr>
            </a:p>
          </p:txBody>
        </p:sp>
        <p:sp>
          <p:nvSpPr>
            <p:cNvPr id="10" name="Flèche droite 18"/>
            <p:cNvSpPr>
              <a:spLocks noChangeArrowheads="1"/>
            </p:cNvSpPr>
            <p:nvPr/>
          </p:nvSpPr>
          <p:spPr bwMode="auto">
            <a:xfrm>
              <a:off x="569955" y="1152698"/>
              <a:ext cx="8314965" cy="432262"/>
            </a:xfrm>
            <a:prstGeom prst="rightArrow">
              <a:avLst>
                <a:gd name="adj1" fmla="val 50000"/>
                <a:gd name="adj2" fmla="val 50072"/>
              </a:avLst>
            </a:prstGeom>
            <a:ln>
              <a:headEnd type="none" w="sm" len="sm"/>
              <a:tailEnd type="none" w="sm" len="sm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/>
            </a:p>
          </p:txBody>
        </p:sp>
        <p:sp>
          <p:nvSpPr>
            <p:cNvPr id="31757" name="ZoneTexte 19"/>
            <p:cNvSpPr txBox="1">
              <a:spLocks noChangeArrowheads="1"/>
            </p:cNvSpPr>
            <p:nvPr/>
          </p:nvSpPr>
          <p:spPr bwMode="auto">
            <a:xfrm>
              <a:off x="544582" y="898624"/>
              <a:ext cx="1003428" cy="172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Greffe</a:t>
              </a:r>
            </a:p>
          </p:txBody>
        </p:sp>
        <p:sp>
          <p:nvSpPr>
            <p:cNvPr id="31758" name="ZoneTexte 20"/>
            <p:cNvSpPr txBox="1">
              <a:spLocks noChangeArrowheads="1"/>
            </p:cNvSpPr>
            <p:nvPr/>
          </p:nvSpPr>
          <p:spPr bwMode="auto">
            <a:xfrm>
              <a:off x="4933378" y="1492956"/>
              <a:ext cx="2686604" cy="265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Webdings" pitchFamily="18" charset="2"/>
                <a:buChar char="g"/>
              </a:pPr>
              <a:r>
                <a:rPr lang="fr-FR" sz="1400" b="1">
                  <a:latin typeface="Calibri" pitchFamily="34" charset="0"/>
                </a:rPr>
                <a:t>  Biopsies des greffons</a:t>
              </a:r>
            </a:p>
            <a:p>
              <a:pPr>
                <a:buFont typeface="Webdings" pitchFamily="18" charset="2"/>
                <a:buChar char="g"/>
              </a:pPr>
              <a:r>
                <a:rPr lang="fr-FR" sz="1400" b="1">
                  <a:latin typeface="Calibri" pitchFamily="34" charset="0"/>
                </a:rPr>
                <a:t>   Trizol/Paxgene/Serum/DMSO</a:t>
              </a:r>
            </a:p>
          </p:txBody>
        </p:sp>
        <p:sp>
          <p:nvSpPr>
            <p:cNvPr id="31759" name="ZoneTexte 24"/>
            <p:cNvSpPr txBox="1">
              <a:spLocks noChangeArrowheads="1"/>
            </p:cNvSpPr>
            <p:nvPr/>
          </p:nvSpPr>
          <p:spPr bwMode="auto">
            <a:xfrm>
              <a:off x="4839697" y="902695"/>
              <a:ext cx="543036" cy="17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 b="1">
                  <a:latin typeface="Calibri" pitchFamily="34" charset="0"/>
                </a:rPr>
                <a:t>1 an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48896" y="1228760"/>
              <a:ext cx="144016" cy="21602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70336" y="1228760"/>
              <a:ext cx="144016" cy="216024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766" name="ZoneTexte 42"/>
            <p:cNvSpPr txBox="1">
              <a:spLocks noChangeArrowheads="1"/>
            </p:cNvSpPr>
            <p:nvPr/>
          </p:nvSpPr>
          <p:spPr bwMode="auto">
            <a:xfrm>
              <a:off x="0" y="609600"/>
              <a:ext cx="8821733" cy="18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>
                  <a:latin typeface="Calibri" pitchFamily="34" charset="0"/>
                </a:rPr>
                <a:t>VALIDATION des marqueurs sanguins du rejet chronique sur la biopsie </a:t>
              </a:r>
              <a:r>
                <a:rPr lang="fr-FR" b="1" dirty="0" smtClean="0">
                  <a:latin typeface="Calibri" pitchFamily="34" charset="0"/>
                </a:rPr>
                <a:t>systématique à </a:t>
              </a:r>
              <a:r>
                <a:rPr lang="fr-FR" b="1" dirty="0">
                  <a:latin typeface="Calibri" pitchFamily="34" charset="0"/>
                </a:rPr>
                <a:t>1 an</a:t>
              </a:r>
            </a:p>
          </p:txBody>
        </p:sp>
      </p:grpSp>
      <p:sp>
        <p:nvSpPr>
          <p:cNvPr id="2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pPr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DIVAT</a:t>
            </a:r>
            <a:br>
              <a:rPr lang="fr-FR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Données Informatisées et </a:t>
            </a:r>
            <a:r>
              <a:rPr lang="fr-FR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VAlidées</a:t>
            </a:r>
            <a:r>
              <a:rPr lang="fr-F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  <a:ea typeface="+mj-ea"/>
                <a:cs typeface="+mj-cs"/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7" name="Im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b="1" dirty="0">
                <a:solidFill>
                  <a:srgbClr val="FFFFFF"/>
                </a:solidFill>
              </a:rPr>
              <a:t>Validation  des </a:t>
            </a:r>
            <a:r>
              <a:rPr lang="fr-FR" b="1" dirty="0" err="1">
                <a:solidFill>
                  <a:srgbClr val="FFFFFF"/>
                </a:solidFill>
              </a:rPr>
              <a:t>biomarqueurs</a:t>
            </a:r>
            <a:r>
              <a:rPr lang="fr-FR" b="1" dirty="0">
                <a:solidFill>
                  <a:srgbClr val="FFFFFF"/>
                </a:solidFill>
              </a:rPr>
              <a:t> DU REJET CHRONIQUE : Le  Projet VALBIO 12 (DGOS 2008/Région 2009/Centaure 2010)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835025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2"/>
          <p:cNvSpPr txBox="1">
            <a:spLocks noChangeArrowheads="1"/>
          </p:cNvSpPr>
          <p:nvPr/>
        </p:nvSpPr>
        <p:spPr bwMode="auto">
          <a:xfrm>
            <a:off x="5548313" y="3317875"/>
            <a:ext cx="1770062" cy="4572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2400" b="1">
                <a:solidFill>
                  <a:schemeClr val="bg1"/>
                </a:solidFill>
              </a:rPr>
              <a:t>n=462/year</a:t>
            </a:r>
          </a:p>
        </p:txBody>
      </p:sp>
      <p:sp>
        <p:nvSpPr>
          <p:cNvPr id="32770" name="Text Box 14"/>
          <p:cNvSpPr txBox="1">
            <a:spLocks noChangeArrowheads="1"/>
          </p:cNvSpPr>
          <p:nvPr/>
        </p:nvSpPr>
        <p:spPr bwMode="auto">
          <a:xfrm>
            <a:off x="184150" y="2322513"/>
            <a:ext cx="35956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endParaRPr lang="fr-FR" b="1">
              <a:solidFill>
                <a:srgbClr val="CC0000"/>
              </a:solidFill>
            </a:endParaRPr>
          </a:p>
          <a:p>
            <a:pPr defTabSz="457200">
              <a:buFont typeface="Webdings" pitchFamily="18" charset="2"/>
              <a:buNone/>
            </a:pPr>
            <a:r>
              <a:rPr lang="fr-FR" b="1">
                <a:solidFill>
                  <a:srgbClr val="CC0000"/>
                </a:solidFill>
                <a:sym typeface="Webdings" pitchFamily="18" charset="2"/>
              </a:rPr>
              <a:t></a:t>
            </a:r>
            <a:r>
              <a:rPr lang="fr-FR"/>
              <a:t> Collection prospective </a:t>
            </a:r>
          </a:p>
          <a:p>
            <a:pPr defTabSz="457200"/>
            <a:r>
              <a:rPr lang="fr-FR"/>
              <a:t>depuis 2011</a:t>
            </a:r>
          </a:p>
          <a:p>
            <a:pPr defTabSz="457200">
              <a:buFontTx/>
              <a:buChar char="-"/>
            </a:pPr>
            <a:r>
              <a:rPr lang="fr-FR"/>
              <a:t> Serum</a:t>
            </a:r>
          </a:p>
          <a:p>
            <a:pPr defTabSz="457200">
              <a:buFontTx/>
              <a:buChar char="-"/>
            </a:pPr>
            <a:r>
              <a:rPr lang="fr-FR"/>
              <a:t> Plasma</a:t>
            </a:r>
          </a:p>
          <a:p>
            <a:pPr defTabSz="457200">
              <a:buFontTx/>
              <a:buChar char="-"/>
            </a:pPr>
            <a:r>
              <a:rPr lang="fr-FR"/>
              <a:t> mRNA (Pax gene, Trizol)</a:t>
            </a:r>
          </a:p>
          <a:p>
            <a:pPr defTabSz="457200">
              <a:buFontTx/>
              <a:buChar char="-"/>
            </a:pPr>
            <a:endParaRPr lang="fr-FR"/>
          </a:p>
        </p:txBody>
      </p:sp>
      <p:sp>
        <p:nvSpPr>
          <p:cNvPr id="32771" name="Text Box 15"/>
          <p:cNvSpPr txBox="1">
            <a:spLocks noChangeArrowheads="1"/>
          </p:cNvSpPr>
          <p:nvPr/>
        </p:nvSpPr>
        <p:spPr bwMode="auto">
          <a:xfrm>
            <a:off x="179388" y="4365625"/>
            <a:ext cx="4852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fr-FR" b="1">
                <a:solidFill>
                  <a:srgbClr val="CC0000"/>
                </a:solidFill>
                <a:sym typeface="Webdings" pitchFamily="18" charset="2"/>
              </a:rPr>
              <a:t></a:t>
            </a:r>
            <a:r>
              <a:rPr lang="fr-FR"/>
              <a:t> Protocole Val Bio 12</a:t>
            </a:r>
            <a:endParaRPr lang="fr-FR">
              <a:sym typeface="Webdings" pitchFamily="18" charset="2"/>
            </a:endParaRPr>
          </a:p>
        </p:txBody>
      </p:sp>
      <p:sp>
        <p:nvSpPr>
          <p:cNvPr id="32772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r>
              <a:rPr lang="fr-FR" sz="28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fr-FR" sz="1200">
                <a:solidFill>
                  <a:srgbClr val="404040"/>
                </a:solidFill>
                <a:latin typeface="Calibri" pitchFamily="34" charset="0"/>
              </a:rPr>
              <a:t>Données Informatisées et VAlidées en Transplantation</a:t>
            </a:r>
            <a:endParaRPr lang="fr-FR" sz="16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>
                <a:solidFill>
                  <a:srgbClr val="FFFFFF"/>
                </a:solidFill>
              </a:rPr>
              <a:t>Extension de la DIVAT-Biocol au réseau CENTAURE (Contrat de collaboration)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Im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4" descr="carte_fr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47309"/>
            <a:ext cx="5148064" cy="526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5" descr="13590_w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700213"/>
            <a:ext cx="9715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6" descr="13590_w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4005263"/>
            <a:ext cx="97155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7" descr="13590_w_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050" y="2578100"/>
            <a:ext cx="1014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5962650" y="1892300"/>
            <a:ext cx="10414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000" b="1"/>
              <a:t>Necker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6973888" y="3573463"/>
            <a:ext cx="11223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/>
              <a:t>Lyon</a:t>
            </a:r>
          </a:p>
        </p:txBody>
      </p:sp>
      <p:sp>
        <p:nvSpPr>
          <p:cNvPr id="32782" name="AutoShape 21"/>
          <p:cNvSpPr>
            <a:spLocks noChangeArrowheads="1"/>
          </p:cNvSpPr>
          <p:nvPr/>
        </p:nvSpPr>
        <p:spPr bwMode="auto">
          <a:xfrm flipH="1">
            <a:off x="3905250" y="1587500"/>
            <a:ext cx="762000" cy="1371600"/>
          </a:xfrm>
          <a:custGeom>
            <a:avLst/>
            <a:gdLst>
              <a:gd name="T0" fmla="*/ 11511809 w 21600"/>
              <a:gd name="T1" fmla="*/ 0 h 21600"/>
              <a:gd name="T2" fmla="*/ 3802027 w 21600"/>
              <a:gd name="T3" fmla="*/ 87096600 h 21600"/>
              <a:gd name="T4" fmla="*/ 12102959 w 21600"/>
              <a:gd name="T5" fmla="*/ 33508001 h 21600"/>
              <a:gd name="T6" fmla="*/ 19491680 w 21600"/>
              <a:gd name="T7" fmla="*/ 57600655 h 21600"/>
              <a:gd name="T8" fmla="*/ 26881666 w 21600"/>
              <a:gd name="T9" fmla="*/ 33508001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500563" y="2565400"/>
            <a:ext cx="12160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/>
              <a:t>Nantes</a:t>
            </a:r>
          </a:p>
        </p:txBody>
      </p:sp>
      <p:pic>
        <p:nvPicPr>
          <p:cNvPr id="32784" name="Picture 23" descr="ACER eMachines EL 1332-0F7Z OB 20'' 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538" y="3068638"/>
            <a:ext cx="762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5" name="AutoShape 24"/>
          <p:cNvSpPr>
            <a:spLocks noChangeArrowheads="1"/>
          </p:cNvSpPr>
          <p:nvPr/>
        </p:nvSpPr>
        <p:spPr bwMode="auto">
          <a:xfrm rot="-1787977">
            <a:off x="5160963" y="2781300"/>
            <a:ext cx="1858962" cy="246063"/>
          </a:xfrm>
          <a:prstGeom prst="leftArrow">
            <a:avLst>
              <a:gd name="adj1" fmla="val 50000"/>
              <a:gd name="adj2" fmla="val 158721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86" name="AutoShape 25"/>
          <p:cNvSpPr>
            <a:spLocks noChangeArrowheads="1"/>
          </p:cNvSpPr>
          <p:nvPr/>
        </p:nvSpPr>
        <p:spPr bwMode="auto">
          <a:xfrm>
            <a:off x="5429250" y="3644900"/>
            <a:ext cx="1524000" cy="228600"/>
          </a:xfrm>
          <a:prstGeom prst="leftArrow">
            <a:avLst>
              <a:gd name="adj1" fmla="val 50000"/>
              <a:gd name="adj2" fmla="val 166667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55813" y="1710209"/>
            <a:ext cx="2000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>
              <a:buClr>
                <a:srgbClr val="339933"/>
              </a:buClr>
            </a:pPr>
            <a:r>
              <a:rPr lang="fr-FR" sz="1600">
                <a:latin typeface="Calibri" pitchFamily="34" charset="0"/>
              </a:rPr>
              <a:t>Q-PCR</a:t>
            </a:r>
          </a:p>
        </p:txBody>
      </p:sp>
      <p:grpSp>
        <p:nvGrpSpPr>
          <p:cNvPr id="8" name="Groupe 36"/>
          <p:cNvGrpSpPr>
            <a:grpSpLocks/>
          </p:cNvGrpSpPr>
          <p:nvPr/>
        </p:nvGrpSpPr>
        <p:grpSpPr bwMode="auto">
          <a:xfrm>
            <a:off x="2839913" y="2394422"/>
            <a:ext cx="1647825" cy="720725"/>
            <a:chOff x="-242347" y="857233"/>
            <a:chExt cx="1647807" cy="720883"/>
          </a:xfrm>
        </p:grpSpPr>
        <p:pic>
          <p:nvPicPr>
            <p:cNvPr id="3390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42347" y="1006612"/>
              <a:ext cx="1640215" cy="571504"/>
            </a:xfrm>
            <a:prstGeom prst="rect">
              <a:avLst/>
            </a:prstGeom>
            <a:solidFill>
              <a:schemeClr val="bg1">
                <a:alpha val="76862"/>
              </a:scheme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390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9223" y="857233"/>
              <a:ext cx="576237" cy="3636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6725" y="1686397"/>
            <a:ext cx="2143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spAutoFit/>
          </a:bodyPr>
          <a:lstStyle/>
          <a:p>
            <a:pPr algn="r">
              <a:buClr>
                <a:srgbClr val="339933"/>
              </a:buClr>
              <a:buFont typeface="Wingdings" pitchFamily="2" charset="2"/>
              <a:buNone/>
            </a:pPr>
            <a:r>
              <a:rPr lang="fr-FR" sz="1600">
                <a:latin typeface="Calibri" pitchFamily="34" charset="0"/>
              </a:rPr>
              <a:t>TcLandscape</a:t>
            </a:r>
          </a:p>
        </p:txBody>
      </p:sp>
      <p:pic>
        <p:nvPicPr>
          <p:cNvPr id="12" name="Picture 15" descr="sans titr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29" t="6372" b="12634"/>
          <a:stretch>
            <a:fillRect/>
          </a:stretch>
        </p:blipFill>
        <p:spPr bwMode="auto">
          <a:xfrm>
            <a:off x="625350" y="1484784"/>
            <a:ext cx="11890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50" y="2413472"/>
            <a:ext cx="1455738" cy="83343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2887538" y="3199284"/>
            <a:ext cx="1595437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100">
                <a:latin typeface="Calibri" pitchFamily="34" charset="0"/>
              </a:rPr>
              <a:t>Braud</a:t>
            </a:r>
            <a:r>
              <a:rPr lang="fr-FR" sz="1100" i="1">
                <a:latin typeface="Calibri" pitchFamily="34" charset="0"/>
              </a:rPr>
              <a:t> et al.</a:t>
            </a:r>
            <a:r>
              <a:rPr lang="fr-FR" sz="1100">
                <a:latin typeface="Calibri" pitchFamily="34" charset="0"/>
              </a:rPr>
              <a:t>, 2007</a:t>
            </a:r>
          </a:p>
          <a:p>
            <a:pPr algn="ctr"/>
            <a:r>
              <a:rPr lang="fr-FR" sz="1100">
                <a:latin typeface="Calibri" pitchFamily="34" charset="0"/>
              </a:rPr>
              <a:t>Sivozhelezov et al. 2007 </a:t>
            </a:r>
          </a:p>
          <a:p>
            <a:pPr algn="ctr"/>
            <a:r>
              <a:rPr lang="fr-FR" sz="1100">
                <a:latin typeface="Calibri" pitchFamily="34" charset="0"/>
              </a:rPr>
              <a:t>Brouard</a:t>
            </a:r>
            <a:r>
              <a:rPr lang="fr-FR" sz="1100" i="1">
                <a:latin typeface="Calibri" pitchFamily="34" charset="0"/>
              </a:rPr>
              <a:t> et al.</a:t>
            </a:r>
            <a:r>
              <a:rPr lang="fr-FR" sz="1100">
                <a:latin typeface="Calibri" pitchFamily="34" charset="0"/>
              </a:rPr>
              <a:t>, 2007</a:t>
            </a:r>
          </a:p>
          <a:p>
            <a:pPr algn="ctr"/>
            <a:r>
              <a:rPr lang="fr-FR" sz="1100">
                <a:latin typeface="Calibri" pitchFamily="34" charset="0"/>
              </a:rPr>
              <a:t>Ashton chess 2008, 2010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5" name="Rectangle 37"/>
          <p:cNvSpPr>
            <a:spLocks noChangeArrowheads="1"/>
          </p:cNvSpPr>
          <p:nvPr/>
        </p:nvSpPr>
        <p:spPr bwMode="auto">
          <a:xfrm>
            <a:off x="114175" y="3342159"/>
            <a:ext cx="24860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100">
                <a:latin typeface="Calibri" pitchFamily="34" charset="0"/>
              </a:rPr>
              <a:t>Miqueu </a:t>
            </a:r>
            <a:r>
              <a:rPr lang="fr-FR" sz="1100" i="1">
                <a:latin typeface="Calibri" pitchFamily="34" charset="0"/>
              </a:rPr>
              <a:t>et al.</a:t>
            </a:r>
            <a:r>
              <a:rPr lang="fr-FR" sz="1100">
                <a:latin typeface="Calibri" pitchFamily="34" charset="0"/>
              </a:rPr>
              <a:t>, european J Immunol 2010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5268788" y="1686397"/>
            <a:ext cx="1050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9933"/>
              </a:buClr>
            </a:pPr>
            <a:r>
              <a:rPr lang="fr-FR" sz="1600">
                <a:latin typeface="Calibri" pitchFamily="34" charset="0"/>
              </a:rPr>
              <a:t>Phenotype</a:t>
            </a: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6851525" y="1699097"/>
            <a:ext cx="2051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339933"/>
              </a:buClr>
            </a:pPr>
            <a:r>
              <a:rPr lang="fr-FR" sz="1600">
                <a:latin typeface="Calibri" pitchFamily="34" charset="0"/>
              </a:rPr>
              <a:t>Clinical parameters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1663" y="2484909"/>
            <a:ext cx="107156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5325938" y="3056409"/>
            <a:ext cx="13922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100">
                <a:latin typeface="Calibri" pitchFamily="34" charset="0"/>
              </a:rPr>
              <a:t>Baeten</a:t>
            </a:r>
            <a:r>
              <a:rPr lang="fr-FR" sz="1100" i="1">
                <a:latin typeface="Calibri" pitchFamily="34" charset="0"/>
              </a:rPr>
              <a:t> et al.</a:t>
            </a:r>
            <a:r>
              <a:rPr lang="fr-FR" sz="1100">
                <a:latin typeface="Calibri" pitchFamily="34" charset="0"/>
              </a:rPr>
              <a:t>, 2006</a:t>
            </a:r>
          </a:p>
          <a:p>
            <a:pPr algn="ctr"/>
            <a:r>
              <a:rPr lang="fr-FR" sz="1100">
                <a:latin typeface="Calibri" pitchFamily="34" charset="0"/>
              </a:rPr>
              <a:t>Louis </a:t>
            </a:r>
            <a:r>
              <a:rPr lang="fr-FR" sz="1100" i="1">
                <a:latin typeface="Calibri" pitchFamily="34" charset="0"/>
              </a:rPr>
              <a:t>et al.</a:t>
            </a:r>
            <a:r>
              <a:rPr lang="fr-FR" sz="1100">
                <a:latin typeface="Calibri" pitchFamily="34" charset="0"/>
              </a:rPr>
              <a:t>, 2006</a:t>
            </a:r>
          </a:p>
          <a:p>
            <a:pPr algn="ctr"/>
            <a:r>
              <a:rPr lang="fr-FR" sz="1100">
                <a:latin typeface="Calibri" pitchFamily="34" charset="0"/>
              </a:rPr>
              <a:t>Braudeau </a:t>
            </a:r>
            <a:r>
              <a:rPr lang="fr-FR" sz="1100" i="1">
                <a:latin typeface="Calibri" pitchFamily="34" charset="0"/>
              </a:rPr>
              <a:t>et al</a:t>
            </a:r>
            <a:r>
              <a:rPr lang="fr-FR" sz="1100">
                <a:latin typeface="Calibri" pitchFamily="34" charset="0"/>
              </a:rPr>
              <a:t>., 2007</a:t>
            </a:r>
            <a:endParaRPr lang="en-US" sz="1100">
              <a:latin typeface="Calibri" pitchFamily="34" charset="0"/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7540500" y="3127847"/>
            <a:ext cx="14239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rgbClr val="339933"/>
              </a:buClr>
            </a:pPr>
            <a:r>
              <a:rPr lang="fr-FR" sz="1100">
                <a:solidFill>
                  <a:srgbClr val="000000"/>
                </a:solidFill>
                <a:latin typeface="Calibri" pitchFamily="34" charset="0"/>
              </a:rPr>
              <a:t>Hourmant</a:t>
            </a:r>
            <a:r>
              <a:rPr lang="fr-FR" sz="1100" i="1">
                <a:solidFill>
                  <a:srgbClr val="000000"/>
                </a:solidFill>
                <a:latin typeface="Calibri" pitchFamily="34" charset="0"/>
              </a:rPr>
              <a:t> et al.</a:t>
            </a:r>
            <a:r>
              <a:rPr lang="fr-FR" sz="1100">
                <a:solidFill>
                  <a:srgbClr val="000000"/>
                </a:solidFill>
                <a:latin typeface="Calibri" pitchFamily="34" charset="0"/>
              </a:rPr>
              <a:t>, 2005</a:t>
            </a:r>
            <a:endParaRPr lang="fr-FR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1" name="Group 59"/>
          <p:cNvGrpSpPr>
            <a:grpSpLocks/>
          </p:cNvGrpSpPr>
          <p:nvPr/>
        </p:nvGrpSpPr>
        <p:grpSpPr bwMode="auto">
          <a:xfrm>
            <a:off x="8142163" y="2132484"/>
            <a:ext cx="215900" cy="865188"/>
            <a:chOff x="4903" y="725"/>
            <a:chExt cx="354" cy="3238"/>
          </a:xfrm>
        </p:grpSpPr>
        <p:sp>
          <p:nvSpPr>
            <p:cNvPr id="33839" name="Freeform 60"/>
            <p:cNvSpPr>
              <a:spLocks/>
            </p:cNvSpPr>
            <p:nvPr/>
          </p:nvSpPr>
          <p:spPr bwMode="auto">
            <a:xfrm>
              <a:off x="4903" y="725"/>
              <a:ext cx="354" cy="3059"/>
            </a:xfrm>
            <a:custGeom>
              <a:avLst/>
              <a:gdLst>
                <a:gd name="T0" fmla="*/ 453362 w 148"/>
                <a:gd name="T1" fmla="*/ 0 h 1201"/>
                <a:gd name="T2" fmla="*/ 0 w 148"/>
                <a:gd name="T3" fmla="*/ 81345 h 1201"/>
                <a:gd name="T4" fmla="*/ 0 w 148"/>
                <a:gd name="T5" fmla="*/ 839345 h 1201"/>
                <a:gd name="T6" fmla="*/ 0 w 148"/>
                <a:gd name="T7" fmla="*/ 839345 h 1201"/>
                <a:gd name="T8" fmla="*/ 25426 w 148"/>
                <a:gd name="T9" fmla="*/ 860888 h 1201"/>
                <a:gd name="T10" fmla="*/ 25426 w 148"/>
                <a:gd name="T11" fmla="*/ 13178335 h 1201"/>
                <a:gd name="T12" fmla="*/ 453362 w 148"/>
                <a:gd name="T13" fmla="*/ 13800282 h 1201"/>
                <a:gd name="T14" fmla="*/ 876554 w 148"/>
                <a:gd name="T15" fmla="*/ 13178335 h 1201"/>
                <a:gd name="T16" fmla="*/ 876554 w 148"/>
                <a:gd name="T17" fmla="*/ 860888 h 1201"/>
                <a:gd name="T18" fmla="*/ 907455 w 148"/>
                <a:gd name="T19" fmla="*/ 839345 h 1201"/>
                <a:gd name="T20" fmla="*/ 907455 w 148"/>
                <a:gd name="T21" fmla="*/ 81345 h 1201"/>
                <a:gd name="T22" fmla="*/ 453362 w 148"/>
                <a:gd name="T23" fmla="*/ 0 h 12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8"/>
                <a:gd name="T37" fmla="*/ 0 h 1201"/>
                <a:gd name="T38" fmla="*/ 148 w 148"/>
                <a:gd name="T39" fmla="*/ 1201 h 12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8" h="1201">
                  <a:moveTo>
                    <a:pt x="74" y="0"/>
                  </a:moveTo>
                  <a:cubicBezTo>
                    <a:pt x="33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2" y="75"/>
                    <a:pt x="4" y="75"/>
                  </a:cubicBezTo>
                  <a:cubicBezTo>
                    <a:pt x="4" y="1147"/>
                    <a:pt x="4" y="1147"/>
                    <a:pt x="4" y="1147"/>
                  </a:cubicBezTo>
                  <a:cubicBezTo>
                    <a:pt x="4" y="1186"/>
                    <a:pt x="35" y="1201"/>
                    <a:pt x="74" y="1201"/>
                  </a:cubicBezTo>
                  <a:cubicBezTo>
                    <a:pt x="112" y="1201"/>
                    <a:pt x="143" y="1186"/>
                    <a:pt x="143" y="1147"/>
                  </a:cubicBezTo>
                  <a:cubicBezTo>
                    <a:pt x="143" y="75"/>
                    <a:pt x="143" y="75"/>
                    <a:pt x="143" y="75"/>
                  </a:cubicBezTo>
                  <a:cubicBezTo>
                    <a:pt x="146" y="75"/>
                    <a:pt x="148" y="74"/>
                    <a:pt x="148" y="73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48" y="3"/>
                    <a:pt x="115" y="0"/>
                    <a:pt x="74" y="0"/>
                  </a:cubicBez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0" name="Freeform 61"/>
            <p:cNvSpPr>
              <a:spLocks/>
            </p:cNvSpPr>
            <p:nvPr/>
          </p:nvSpPr>
          <p:spPr bwMode="auto">
            <a:xfrm>
              <a:off x="4913" y="863"/>
              <a:ext cx="332" cy="2921"/>
            </a:xfrm>
            <a:custGeom>
              <a:avLst/>
              <a:gdLst>
                <a:gd name="T0" fmla="*/ 0 w 139"/>
                <a:gd name="T1" fmla="*/ 0 h 1147"/>
                <a:gd name="T2" fmla="*/ 0 w 139"/>
                <a:gd name="T3" fmla="*/ 12537421 h 1147"/>
                <a:gd name="T4" fmla="*/ 422571 w 139"/>
                <a:gd name="T5" fmla="*/ 13159861 h 1147"/>
                <a:gd name="T6" fmla="*/ 840003 w 139"/>
                <a:gd name="T7" fmla="*/ 12537421 h 1147"/>
                <a:gd name="T8" fmla="*/ 840003 w 139"/>
                <a:gd name="T9" fmla="*/ 0 h 1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147"/>
                <a:gd name="T17" fmla="*/ 139 w 139"/>
                <a:gd name="T18" fmla="*/ 1147 h 1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147">
                  <a:moveTo>
                    <a:pt x="0" y="0"/>
                  </a:moveTo>
                  <a:cubicBezTo>
                    <a:pt x="0" y="1093"/>
                    <a:pt x="0" y="1093"/>
                    <a:pt x="0" y="1093"/>
                  </a:cubicBezTo>
                  <a:cubicBezTo>
                    <a:pt x="0" y="1132"/>
                    <a:pt x="31" y="1147"/>
                    <a:pt x="70" y="1147"/>
                  </a:cubicBezTo>
                  <a:cubicBezTo>
                    <a:pt x="108" y="1147"/>
                    <a:pt x="139" y="1132"/>
                    <a:pt x="139" y="1093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solidFill>
              <a:srgbClr val="E2EF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1" name="Freeform 62"/>
            <p:cNvSpPr>
              <a:spLocks/>
            </p:cNvSpPr>
            <p:nvPr/>
          </p:nvSpPr>
          <p:spPr bwMode="auto">
            <a:xfrm>
              <a:off x="4913" y="1996"/>
              <a:ext cx="332" cy="515"/>
            </a:xfrm>
            <a:custGeom>
              <a:avLst/>
              <a:gdLst>
                <a:gd name="T0" fmla="*/ 840003 w 139"/>
                <a:gd name="T1" fmla="*/ 81880 h 202"/>
                <a:gd name="T2" fmla="*/ 821748 w 139"/>
                <a:gd name="T3" fmla="*/ 67860 h 202"/>
                <a:gd name="T4" fmla="*/ 0 w 139"/>
                <a:gd name="T5" fmla="*/ 35665 h 202"/>
                <a:gd name="T6" fmla="*/ 0 w 139"/>
                <a:gd name="T7" fmla="*/ 2170368 h 202"/>
                <a:gd name="T8" fmla="*/ 144043 w 139"/>
                <a:gd name="T9" fmla="*/ 2202777 h 202"/>
                <a:gd name="T10" fmla="*/ 508168 w 139"/>
                <a:gd name="T11" fmla="*/ 2125538 h 202"/>
                <a:gd name="T12" fmla="*/ 834567 w 139"/>
                <a:gd name="T13" fmla="*/ 2238422 h 202"/>
                <a:gd name="T14" fmla="*/ 840003 w 139"/>
                <a:gd name="T15" fmla="*/ 2238422 h 202"/>
                <a:gd name="T16" fmla="*/ 840003 w 139"/>
                <a:gd name="T17" fmla="*/ 8188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202"/>
                <a:gd name="T29" fmla="*/ 139 w 139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202">
                  <a:moveTo>
                    <a:pt x="139" y="7"/>
                  </a:moveTo>
                  <a:cubicBezTo>
                    <a:pt x="138" y="7"/>
                    <a:pt x="137" y="6"/>
                    <a:pt x="136" y="6"/>
                  </a:cubicBezTo>
                  <a:cubicBezTo>
                    <a:pt x="114" y="0"/>
                    <a:pt x="46" y="5"/>
                    <a:pt x="0" y="3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6" y="193"/>
                    <a:pt x="14" y="191"/>
                    <a:pt x="24" y="190"/>
                  </a:cubicBezTo>
                  <a:cubicBezTo>
                    <a:pt x="45" y="188"/>
                    <a:pt x="61" y="181"/>
                    <a:pt x="84" y="183"/>
                  </a:cubicBezTo>
                  <a:cubicBezTo>
                    <a:pt x="101" y="185"/>
                    <a:pt x="121" y="202"/>
                    <a:pt x="138" y="193"/>
                  </a:cubicBezTo>
                  <a:cubicBezTo>
                    <a:pt x="138" y="193"/>
                    <a:pt x="139" y="193"/>
                    <a:pt x="139" y="193"/>
                  </a:cubicBezTo>
                  <a:lnTo>
                    <a:pt x="139" y="7"/>
                  </a:lnTo>
                  <a:close/>
                </a:path>
              </a:pathLst>
            </a:custGeom>
            <a:solidFill>
              <a:srgbClr val="C5DE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2" name="Freeform 63"/>
            <p:cNvSpPr>
              <a:spLocks/>
            </p:cNvSpPr>
            <p:nvPr/>
          </p:nvSpPr>
          <p:spPr bwMode="auto">
            <a:xfrm>
              <a:off x="4913" y="1441"/>
              <a:ext cx="332" cy="736"/>
            </a:xfrm>
            <a:custGeom>
              <a:avLst/>
              <a:gdLst>
                <a:gd name="T0" fmla="*/ 0 w 139"/>
                <a:gd name="T1" fmla="*/ 3248762 h 289"/>
                <a:gd name="T2" fmla="*/ 422571 w 139"/>
                <a:gd name="T3" fmla="*/ 3316103 h 289"/>
                <a:gd name="T4" fmla="*/ 840003 w 139"/>
                <a:gd name="T5" fmla="*/ 3236523 h 289"/>
                <a:gd name="T6" fmla="*/ 840003 w 139"/>
                <a:gd name="T7" fmla="*/ 0 h 289"/>
                <a:gd name="T8" fmla="*/ 422571 w 139"/>
                <a:gd name="T9" fmla="*/ 67394 h 289"/>
                <a:gd name="T10" fmla="*/ 0 w 139"/>
                <a:gd name="T11" fmla="*/ 0 h 289"/>
                <a:gd name="T12" fmla="*/ 0 w 139"/>
                <a:gd name="T13" fmla="*/ 0 h 289"/>
                <a:gd name="T14" fmla="*/ 0 w 139"/>
                <a:gd name="T15" fmla="*/ 3248762 h 2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9"/>
                <a:gd name="T25" fmla="*/ 0 h 289"/>
                <a:gd name="T26" fmla="*/ 139 w 139"/>
                <a:gd name="T27" fmla="*/ 289 h 2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9" h="289">
                  <a:moveTo>
                    <a:pt x="0" y="283"/>
                  </a:moveTo>
                  <a:cubicBezTo>
                    <a:pt x="3" y="286"/>
                    <a:pt x="33" y="289"/>
                    <a:pt x="70" y="289"/>
                  </a:cubicBezTo>
                  <a:cubicBezTo>
                    <a:pt x="105" y="289"/>
                    <a:pt x="137" y="283"/>
                    <a:pt x="139" y="2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5" y="4"/>
                    <a:pt x="106" y="6"/>
                    <a:pt x="70" y="6"/>
                  </a:cubicBezTo>
                  <a:cubicBezTo>
                    <a:pt x="33" y="6"/>
                    <a:pt x="3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FDF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3" name="Freeform 64"/>
            <p:cNvSpPr>
              <a:spLocks/>
            </p:cNvSpPr>
            <p:nvPr/>
          </p:nvSpPr>
          <p:spPr bwMode="auto">
            <a:xfrm>
              <a:off x="4913" y="2488"/>
              <a:ext cx="332" cy="1296"/>
            </a:xfrm>
            <a:custGeom>
              <a:avLst/>
              <a:gdLst>
                <a:gd name="T0" fmla="*/ 422571 w 139"/>
                <a:gd name="T1" fmla="*/ 5829002 h 509"/>
                <a:gd name="T2" fmla="*/ 840003 w 139"/>
                <a:gd name="T3" fmla="*/ 5212935 h 509"/>
                <a:gd name="T4" fmla="*/ 840003 w 139"/>
                <a:gd name="T5" fmla="*/ 0 h 509"/>
                <a:gd name="T6" fmla="*/ 422571 w 139"/>
                <a:gd name="T7" fmla="*/ 67333 h 509"/>
                <a:gd name="T8" fmla="*/ 0 w 139"/>
                <a:gd name="T9" fmla="*/ 0 h 509"/>
                <a:gd name="T10" fmla="*/ 0 w 139"/>
                <a:gd name="T11" fmla="*/ 5212935 h 509"/>
                <a:gd name="T12" fmla="*/ 422571 w 139"/>
                <a:gd name="T13" fmla="*/ 5829002 h 5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509"/>
                <a:gd name="T23" fmla="*/ 139 w 139"/>
                <a:gd name="T24" fmla="*/ 509 h 5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509">
                  <a:moveTo>
                    <a:pt x="70" y="509"/>
                  </a:moveTo>
                  <a:cubicBezTo>
                    <a:pt x="108" y="509"/>
                    <a:pt x="139" y="494"/>
                    <a:pt x="139" y="455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5" y="3"/>
                    <a:pt x="105" y="6"/>
                    <a:pt x="70" y="6"/>
                  </a:cubicBezTo>
                  <a:cubicBezTo>
                    <a:pt x="33" y="6"/>
                    <a:pt x="3" y="3"/>
                    <a:pt x="0" y="0"/>
                  </a:cubicBezTo>
                  <a:cubicBezTo>
                    <a:pt x="0" y="455"/>
                    <a:pt x="0" y="455"/>
                    <a:pt x="0" y="455"/>
                  </a:cubicBezTo>
                  <a:cubicBezTo>
                    <a:pt x="0" y="494"/>
                    <a:pt x="31" y="509"/>
                    <a:pt x="70" y="509"/>
                  </a:cubicBezTo>
                  <a:close/>
                </a:path>
              </a:pathLst>
            </a:custGeom>
            <a:solidFill>
              <a:srgbClr val="9E7B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4" name="Freeform 65"/>
            <p:cNvSpPr>
              <a:spLocks/>
            </p:cNvSpPr>
            <p:nvPr/>
          </p:nvSpPr>
          <p:spPr bwMode="auto">
            <a:xfrm>
              <a:off x="4961" y="2498"/>
              <a:ext cx="239" cy="1223"/>
            </a:xfrm>
            <a:custGeom>
              <a:avLst/>
              <a:gdLst>
                <a:gd name="T0" fmla="*/ 305695 w 100"/>
                <a:gd name="T1" fmla="*/ 22975 h 480"/>
                <a:gd name="T2" fmla="*/ 0 w 100"/>
                <a:gd name="T3" fmla="*/ 0 h 480"/>
                <a:gd name="T4" fmla="*/ 0 w 100"/>
                <a:gd name="T5" fmla="*/ 5140328 h 480"/>
                <a:gd name="T6" fmla="*/ 305695 w 100"/>
                <a:gd name="T7" fmla="*/ 5534295 h 480"/>
                <a:gd name="T8" fmla="*/ 607923 w 100"/>
                <a:gd name="T9" fmla="*/ 5140328 h 480"/>
                <a:gd name="T10" fmla="*/ 607923 w 100"/>
                <a:gd name="T11" fmla="*/ 0 h 480"/>
                <a:gd name="T12" fmla="*/ 305695 w 100"/>
                <a:gd name="T13" fmla="*/ 22975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480"/>
                <a:gd name="T23" fmla="*/ 100 w 100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480">
                  <a:moveTo>
                    <a:pt x="50" y="2"/>
                  </a:moveTo>
                  <a:cubicBezTo>
                    <a:pt x="30" y="2"/>
                    <a:pt x="12" y="1"/>
                    <a:pt x="0" y="0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73"/>
                    <a:pt x="22" y="480"/>
                    <a:pt x="50" y="480"/>
                  </a:cubicBezTo>
                  <a:cubicBezTo>
                    <a:pt x="77" y="480"/>
                    <a:pt x="100" y="473"/>
                    <a:pt x="100" y="44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"/>
                    <a:pt x="69" y="2"/>
                    <a:pt x="50" y="2"/>
                  </a:cubicBezTo>
                  <a:close/>
                </a:path>
              </a:pathLst>
            </a:custGeom>
            <a:solidFill>
              <a:srgbClr val="7409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5" name="Freeform 66"/>
            <p:cNvSpPr>
              <a:spLocks/>
            </p:cNvSpPr>
            <p:nvPr/>
          </p:nvSpPr>
          <p:spPr bwMode="auto">
            <a:xfrm>
              <a:off x="4961" y="898"/>
              <a:ext cx="239" cy="1605"/>
            </a:xfrm>
            <a:custGeom>
              <a:avLst/>
              <a:gdLst>
                <a:gd name="T0" fmla="*/ 0 w 100"/>
                <a:gd name="T1" fmla="*/ 0 h 630"/>
                <a:gd name="T2" fmla="*/ 0 w 100"/>
                <a:gd name="T3" fmla="*/ 7232711 h 630"/>
                <a:gd name="T4" fmla="*/ 305695 w 100"/>
                <a:gd name="T5" fmla="*/ 7255874 h 630"/>
                <a:gd name="T6" fmla="*/ 607923 w 100"/>
                <a:gd name="T7" fmla="*/ 7232711 h 630"/>
                <a:gd name="T8" fmla="*/ 607923 w 100"/>
                <a:gd name="T9" fmla="*/ 0 h 630"/>
                <a:gd name="T10" fmla="*/ 0 w 100"/>
                <a:gd name="T11" fmla="*/ 0 h 6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630"/>
                <a:gd name="T20" fmla="*/ 100 w 100"/>
                <a:gd name="T21" fmla="*/ 630 h 6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630">
                  <a:moveTo>
                    <a:pt x="0" y="0"/>
                  </a:moveTo>
                  <a:cubicBezTo>
                    <a:pt x="0" y="628"/>
                    <a:pt x="0" y="628"/>
                    <a:pt x="0" y="628"/>
                  </a:cubicBezTo>
                  <a:cubicBezTo>
                    <a:pt x="12" y="629"/>
                    <a:pt x="30" y="630"/>
                    <a:pt x="50" y="630"/>
                  </a:cubicBezTo>
                  <a:cubicBezTo>
                    <a:pt x="69" y="630"/>
                    <a:pt x="87" y="629"/>
                    <a:pt x="100" y="628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EDB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6" name="Freeform 67"/>
            <p:cNvSpPr>
              <a:spLocks/>
            </p:cNvSpPr>
            <p:nvPr/>
          </p:nvSpPr>
          <p:spPr bwMode="auto">
            <a:xfrm>
              <a:off x="4961" y="1451"/>
              <a:ext cx="239" cy="726"/>
            </a:xfrm>
            <a:custGeom>
              <a:avLst/>
              <a:gdLst>
                <a:gd name="T0" fmla="*/ 0 w 100"/>
                <a:gd name="T1" fmla="*/ 3257669 h 285"/>
                <a:gd name="T2" fmla="*/ 305695 w 100"/>
                <a:gd name="T3" fmla="*/ 3278331 h 285"/>
                <a:gd name="T4" fmla="*/ 607923 w 100"/>
                <a:gd name="T5" fmla="*/ 3233828 h 285"/>
                <a:gd name="T6" fmla="*/ 607923 w 100"/>
                <a:gd name="T7" fmla="*/ 0 h 285"/>
                <a:gd name="T8" fmla="*/ 305695 w 100"/>
                <a:gd name="T9" fmla="*/ 22944 h 285"/>
                <a:gd name="T10" fmla="*/ 0 w 100"/>
                <a:gd name="T11" fmla="*/ 0 h 285"/>
                <a:gd name="T12" fmla="*/ 0 w 100"/>
                <a:gd name="T13" fmla="*/ 3257669 h 2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"/>
                <a:gd name="T22" fmla="*/ 0 h 285"/>
                <a:gd name="T23" fmla="*/ 100 w 100"/>
                <a:gd name="T24" fmla="*/ 285 h 2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" h="285">
                  <a:moveTo>
                    <a:pt x="0" y="283"/>
                  </a:moveTo>
                  <a:cubicBezTo>
                    <a:pt x="12" y="284"/>
                    <a:pt x="30" y="285"/>
                    <a:pt x="50" y="285"/>
                  </a:cubicBezTo>
                  <a:cubicBezTo>
                    <a:pt x="69" y="285"/>
                    <a:pt x="87" y="283"/>
                    <a:pt x="100" y="28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1"/>
                    <a:pt x="69" y="2"/>
                    <a:pt x="50" y="2"/>
                  </a:cubicBezTo>
                  <a:cubicBezTo>
                    <a:pt x="30" y="2"/>
                    <a:pt x="12" y="1"/>
                    <a:pt x="0" y="0"/>
                  </a:cubicBezTo>
                  <a:lnTo>
                    <a:pt x="0" y="283"/>
                  </a:lnTo>
                  <a:close/>
                </a:path>
              </a:pathLst>
            </a:custGeom>
            <a:solidFill>
              <a:srgbClr val="FCCC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7" name="Freeform 68"/>
            <p:cNvSpPr>
              <a:spLocks/>
            </p:cNvSpPr>
            <p:nvPr/>
          </p:nvSpPr>
          <p:spPr bwMode="auto">
            <a:xfrm>
              <a:off x="4961" y="2167"/>
              <a:ext cx="239" cy="326"/>
            </a:xfrm>
            <a:custGeom>
              <a:avLst/>
              <a:gdLst>
                <a:gd name="T0" fmla="*/ 0 w 100"/>
                <a:gd name="T1" fmla="*/ 22930 h 128"/>
                <a:gd name="T2" fmla="*/ 0 w 100"/>
                <a:gd name="T3" fmla="*/ 1424926 h 128"/>
                <a:gd name="T4" fmla="*/ 25351 w 100"/>
                <a:gd name="T5" fmla="*/ 1410997 h 128"/>
                <a:gd name="T6" fmla="*/ 389680 w 100"/>
                <a:gd name="T7" fmla="*/ 1329670 h 128"/>
                <a:gd name="T8" fmla="*/ 607923 w 100"/>
                <a:gd name="T9" fmla="*/ 1469417 h 128"/>
                <a:gd name="T10" fmla="*/ 607923 w 100"/>
                <a:gd name="T11" fmla="*/ 0 h 128"/>
                <a:gd name="T12" fmla="*/ 305695 w 100"/>
                <a:gd name="T13" fmla="*/ 44471 h 128"/>
                <a:gd name="T14" fmla="*/ 0 w 100"/>
                <a:gd name="T15" fmla="*/ 22930 h 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128"/>
                <a:gd name="T26" fmla="*/ 100 w 100"/>
                <a:gd name="T27" fmla="*/ 128 h 1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128">
                  <a:moveTo>
                    <a:pt x="0" y="2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1" y="123"/>
                    <a:pt x="2" y="123"/>
                    <a:pt x="4" y="123"/>
                  </a:cubicBezTo>
                  <a:cubicBezTo>
                    <a:pt x="25" y="121"/>
                    <a:pt x="41" y="114"/>
                    <a:pt x="64" y="116"/>
                  </a:cubicBezTo>
                  <a:cubicBezTo>
                    <a:pt x="75" y="118"/>
                    <a:pt x="88" y="125"/>
                    <a:pt x="100" y="12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7" y="2"/>
                    <a:pt x="69" y="4"/>
                    <a:pt x="50" y="4"/>
                  </a:cubicBezTo>
                  <a:cubicBezTo>
                    <a:pt x="30" y="4"/>
                    <a:pt x="12" y="3"/>
                    <a:pt x="0" y="2"/>
                  </a:cubicBezTo>
                  <a:close/>
                </a:path>
              </a:pathLst>
            </a:custGeom>
            <a:solidFill>
              <a:srgbClr val="83BE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8" name="Freeform 69"/>
            <p:cNvSpPr>
              <a:spLocks/>
            </p:cNvSpPr>
            <p:nvPr/>
          </p:nvSpPr>
          <p:spPr bwMode="auto">
            <a:xfrm>
              <a:off x="4956" y="2434"/>
              <a:ext cx="225" cy="115"/>
            </a:xfrm>
            <a:custGeom>
              <a:avLst/>
              <a:gdLst>
                <a:gd name="T0" fmla="*/ 0 w 94"/>
                <a:gd name="T1" fmla="*/ 84149 h 45"/>
                <a:gd name="T2" fmla="*/ 203486 w 94"/>
                <a:gd name="T3" fmla="*/ 23414 h 45"/>
                <a:gd name="T4" fmla="*/ 420539 w 94"/>
                <a:gd name="T5" fmla="*/ 59836 h 45"/>
                <a:gd name="T6" fmla="*/ 562342 w 94"/>
                <a:gd name="T7" fmla="*/ 120318 h 45"/>
                <a:gd name="T8" fmla="*/ 575318 w 94"/>
                <a:gd name="T9" fmla="*/ 284145 h 45"/>
                <a:gd name="T10" fmla="*/ 473941 w 94"/>
                <a:gd name="T11" fmla="*/ 403614 h 45"/>
                <a:gd name="T12" fmla="*/ 159271 w 94"/>
                <a:gd name="T13" fmla="*/ 357931 h 45"/>
                <a:gd name="T14" fmla="*/ 0 w 94"/>
                <a:gd name="T15" fmla="*/ 27468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4"/>
                <a:gd name="T25" fmla="*/ 0 h 45"/>
                <a:gd name="T26" fmla="*/ 94 w 94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45">
                  <a:moveTo>
                    <a:pt x="0" y="7"/>
                  </a:moveTo>
                  <a:cubicBezTo>
                    <a:pt x="10" y="11"/>
                    <a:pt x="24" y="4"/>
                    <a:pt x="33" y="2"/>
                  </a:cubicBezTo>
                  <a:cubicBezTo>
                    <a:pt x="46" y="0"/>
                    <a:pt x="55" y="6"/>
                    <a:pt x="68" y="5"/>
                  </a:cubicBezTo>
                  <a:cubicBezTo>
                    <a:pt x="73" y="5"/>
                    <a:pt x="87" y="3"/>
                    <a:pt x="91" y="10"/>
                  </a:cubicBezTo>
                  <a:cubicBezTo>
                    <a:pt x="94" y="13"/>
                    <a:pt x="93" y="21"/>
                    <a:pt x="93" y="24"/>
                  </a:cubicBezTo>
                  <a:cubicBezTo>
                    <a:pt x="93" y="32"/>
                    <a:pt x="84" y="29"/>
                    <a:pt x="77" y="34"/>
                  </a:cubicBezTo>
                  <a:cubicBezTo>
                    <a:pt x="63" y="45"/>
                    <a:pt x="42" y="36"/>
                    <a:pt x="26" y="30"/>
                  </a:cubicBezTo>
                  <a:cubicBezTo>
                    <a:pt x="17" y="27"/>
                    <a:pt x="7" y="29"/>
                    <a:pt x="0" y="23"/>
                  </a:cubicBezTo>
                </a:path>
              </a:pathLst>
            </a:custGeom>
            <a:solidFill>
              <a:srgbClr val="9742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49" name="Freeform 70"/>
            <p:cNvSpPr>
              <a:spLocks/>
            </p:cNvSpPr>
            <p:nvPr/>
          </p:nvSpPr>
          <p:spPr bwMode="auto">
            <a:xfrm>
              <a:off x="4913" y="1423"/>
              <a:ext cx="332" cy="33"/>
            </a:xfrm>
            <a:custGeom>
              <a:avLst/>
              <a:gdLst>
                <a:gd name="T0" fmla="*/ 0 w 139"/>
                <a:gd name="T1" fmla="*/ 79477 h 13"/>
                <a:gd name="T2" fmla="*/ 422571 w 139"/>
                <a:gd name="T3" fmla="*/ 144715 h 13"/>
                <a:gd name="T4" fmla="*/ 840003 w 139"/>
                <a:gd name="T5" fmla="*/ 79477 h 13"/>
                <a:gd name="T6" fmla="*/ 840003 w 139"/>
                <a:gd name="T7" fmla="*/ 79477 h 13"/>
                <a:gd name="T8" fmla="*/ 422571 w 139"/>
                <a:gd name="T9" fmla="*/ 0 h 13"/>
                <a:gd name="T10" fmla="*/ 0 w 139"/>
                <a:gd name="T11" fmla="*/ 6523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9"/>
                <a:gd name="T19" fmla="*/ 0 h 13"/>
                <a:gd name="T20" fmla="*/ 139 w 13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9" h="13">
                  <a:moveTo>
                    <a:pt x="0" y="7"/>
                  </a:moveTo>
                  <a:cubicBezTo>
                    <a:pt x="2" y="10"/>
                    <a:pt x="32" y="13"/>
                    <a:pt x="70" y="13"/>
                  </a:cubicBezTo>
                  <a:cubicBezTo>
                    <a:pt x="106" y="13"/>
                    <a:pt x="136" y="11"/>
                    <a:pt x="139" y="7"/>
                  </a:cubicBezTo>
                  <a:cubicBezTo>
                    <a:pt x="139" y="7"/>
                    <a:pt x="139" y="7"/>
                    <a:pt x="139" y="7"/>
                  </a:cubicBezTo>
                  <a:cubicBezTo>
                    <a:pt x="137" y="3"/>
                    <a:pt x="107" y="0"/>
                    <a:pt x="70" y="0"/>
                  </a:cubicBezTo>
                  <a:cubicBezTo>
                    <a:pt x="34" y="0"/>
                    <a:pt x="4" y="3"/>
                    <a:pt x="0" y="6"/>
                  </a:cubicBezTo>
                </a:path>
              </a:pathLst>
            </a:custGeom>
            <a:solidFill>
              <a:srgbClr val="FFEFA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0" name="Freeform 71"/>
            <p:cNvSpPr>
              <a:spLocks/>
            </p:cNvSpPr>
            <p:nvPr/>
          </p:nvSpPr>
          <p:spPr bwMode="auto">
            <a:xfrm>
              <a:off x="5080" y="2498"/>
              <a:ext cx="120" cy="1223"/>
            </a:xfrm>
            <a:custGeom>
              <a:avLst/>
              <a:gdLst>
                <a:gd name="T0" fmla="*/ 253214 w 50"/>
                <a:gd name="T1" fmla="*/ 13945 h 480"/>
                <a:gd name="T2" fmla="*/ 253214 w 50"/>
                <a:gd name="T3" fmla="*/ 5086719 h 480"/>
                <a:gd name="T4" fmla="*/ 0 w 50"/>
                <a:gd name="T5" fmla="*/ 5534295 h 480"/>
                <a:gd name="T6" fmla="*/ 316846 w 50"/>
                <a:gd name="T7" fmla="*/ 5140328 h 480"/>
                <a:gd name="T8" fmla="*/ 316846 w 50"/>
                <a:gd name="T9" fmla="*/ 0 h 480"/>
                <a:gd name="T10" fmla="*/ 253214 w 50"/>
                <a:gd name="T11" fmla="*/ 13945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480"/>
                <a:gd name="T20" fmla="*/ 50 w 50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480">
                  <a:moveTo>
                    <a:pt x="40" y="1"/>
                  </a:moveTo>
                  <a:cubicBezTo>
                    <a:pt x="40" y="441"/>
                    <a:pt x="40" y="441"/>
                    <a:pt x="40" y="441"/>
                  </a:cubicBezTo>
                  <a:cubicBezTo>
                    <a:pt x="40" y="470"/>
                    <a:pt x="19" y="478"/>
                    <a:pt x="0" y="480"/>
                  </a:cubicBezTo>
                  <a:cubicBezTo>
                    <a:pt x="27" y="480"/>
                    <a:pt x="50" y="473"/>
                    <a:pt x="50" y="44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0"/>
                    <a:pt x="40" y="1"/>
                  </a:cubicBezTo>
                  <a:close/>
                </a:path>
              </a:pathLst>
            </a:custGeom>
            <a:solidFill>
              <a:srgbClr val="AB4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1" name="Freeform 72"/>
            <p:cNvSpPr>
              <a:spLocks/>
            </p:cNvSpPr>
            <p:nvPr/>
          </p:nvSpPr>
          <p:spPr bwMode="auto">
            <a:xfrm>
              <a:off x="5176" y="896"/>
              <a:ext cx="24" cy="1605"/>
            </a:xfrm>
            <a:custGeom>
              <a:avLst/>
              <a:gdLst>
                <a:gd name="T0" fmla="*/ 0 w 10"/>
                <a:gd name="T1" fmla="*/ 0 h 630"/>
                <a:gd name="T2" fmla="*/ 0 w 10"/>
                <a:gd name="T3" fmla="*/ 7255874 h 630"/>
                <a:gd name="T4" fmla="*/ 63866 w 10"/>
                <a:gd name="T5" fmla="*/ 7241918 h 630"/>
                <a:gd name="T6" fmla="*/ 63866 w 10"/>
                <a:gd name="T7" fmla="*/ 13941 h 630"/>
                <a:gd name="T8" fmla="*/ 0 w 10"/>
                <a:gd name="T9" fmla="*/ 0 h 6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30"/>
                <a:gd name="T17" fmla="*/ 10 w 10"/>
                <a:gd name="T18" fmla="*/ 630 h 6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30">
                  <a:moveTo>
                    <a:pt x="0" y="0"/>
                  </a:moveTo>
                  <a:cubicBezTo>
                    <a:pt x="0" y="630"/>
                    <a:pt x="0" y="630"/>
                    <a:pt x="0" y="630"/>
                  </a:cubicBezTo>
                  <a:cubicBezTo>
                    <a:pt x="4" y="629"/>
                    <a:pt x="7" y="629"/>
                    <a:pt x="10" y="629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6C6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2" name="Freeform 73"/>
            <p:cNvSpPr>
              <a:spLocks/>
            </p:cNvSpPr>
            <p:nvPr/>
          </p:nvSpPr>
          <p:spPr bwMode="auto">
            <a:xfrm>
              <a:off x="5176" y="1451"/>
              <a:ext cx="24" cy="718"/>
            </a:xfrm>
            <a:custGeom>
              <a:avLst/>
              <a:gdLst>
                <a:gd name="T0" fmla="*/ 0 w 10"/>
                <a:gd name="T1" fmla="*/ 3228222 h 282"/>
                <a:gd name="T2" fmla="*/ 63866 w 10"/>
                <a:gd name="T3" fmla="*/ 3214310 h 282"/>
                <a:gd name="T4" fmla="*/ 63866 w 10"/>
                <a:gd name="T5" fmla="*/ 0 h 282"/>
                <a:gd name="T6" fmla="*/ 0 w 10"/>
                <a:gd name="T7" fmla="*/ 13912 h 282"/>
                <a:gd name="T8" fmla="*/ 0 w 10"/>
                <a:gd name="T9" fmla="*/ 3228222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82"/>
                <a:gd name="T17" fmla="*/ 10 w 10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82">
                  <a:moveTo>
                    <a:pt x="0" y="282"/>
                  </a:moveTo>
                  <a:cubicBezTo>
                    <a:pt x="4" y="282"/>
                    <a:pt x="7" y="282"/>
                    <a:pt x="10" y="28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0" y="1"/>
                  </a:cubicBezTo>
                  <a:lnTo>
                    <a:pt x="0" y="282"/>
                  </a:lnTo>
                  <a:close/>
                </a:path>
              </a:pathLst>
            </a:custGeom>
            <a:solidFill>
              <a:srgbClr val="E19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3" name="Freeform 74"/>
            <p:cNvSpPr>
              <a:spLocks/>
            </p:cNvSpPr>
            <p:nvPr/>
          </p:nvSpPr>
          <p:spPr bwMode="auto">
            <a:xfrm>
              <a:off x="5176" y="2169"/>
              <a:ext cx="24" cy="324"/>
            </a:xfrm>
            <a:custGeom>
              <a:avLst/>
              <a:gdLst>
                <a:gd name="T0" fmla="*/ 0 w 10"/>
                <a:gd name="T1" fmla="*/ 1446079 h 127"/>
                <a:gd name="T2" fmla="*/ 63866 w 10"/>
                <a:gd name="T3" fmla="*/ 1484119 h 127"/>
                <a:gd name="T4" fmla="*/ 63866 w 10"/>
                <a:gd name="T5" fmla="*/ 0 h 127"/>
                <a:gd name="T6" fmla="*/ 0 w 10"/>
                <a:gd name="T7" fmla="*/ 0 h 127"/>
                <a:gd name="T8" fmla="*/ 0 w 10"/>
                <a:gd name="T9" fmla="*/ 1446079 h 1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27"/>
                <a:gd name="T17" fmla="*/ 10 w 10"/>
                <a:gd name="T18" fmla="*/ 127 h 1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27">
                  <a:moveTo>
                    <a:pt x="0" y="124"/>
                  </a:moveTo>
                  <a:cubicBezTo>
                    <a:pt x="4" y="125"/>
                    <a:pt x="7" y="126"/>
                    <a:pt x="10" y="1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0" y="0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29A2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4" name="Freeform 75"/>
            <p:cNvSpPr>
              <a:spLocks/>
            </p:cNvSpPr>
            <p:nvPr/>
          </p:nvSpPr>
          <p:spPr bwMode="auto">
            <a:xfrm>
              <a:off x="5083" y="873"/>
              <a:ext cx="143" cy="2891"/>
            </a:xfrm>
            <a:custGeom>
              <a:avLst/>
              <a:gdLst>
                <a:gd name="T0" fmla="*/ 312295 w 60"/>
                <a:gd name="T1" fmla="*/ 81371 h 1135"/>
                <a:gd name="T2" fmla="*/ 312295 w 60"/>
                <a:gd name="T3" fmla="*/ 12609803 h 1135"/>
                <a:gd name="T4" fmla="*/ 0 w 60"/>
                <a:gd name="T5" fmla="*/ 13047696 h 1135"/>
                <a:gd name="T6" fmla="*/ 355210 w 60"/>
                <a:gd name="T7" fmla="*/ 12622478 h 1135"/>
                <a:gd name="T8" fmla="*/ 355210 w 60"/>
                <a:gd name="T9" fmla="*/ 0 h 1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135"/>
                <a:gd name="T17" fmla="*/ 60 w 60"/>
                <a:gd name="T18" fmla="*/ 1135 h 1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135">
                  <a:moveTo>
                    <a:pt x="53" y="7"/>
                  </a:moveTo>
                  <a:cubicBezTo>
                    <a:pt x="53" y="86"/>
                    <a:pt x="53" y="1124"/>
                    <a:pt x="53" y="1097"/>
                  </a:cubicBezTo>
                  <a:cubicBezTo>
                    <a:pt x="53" y="1116"/>
                    <a:pt x="21" y="1135"/>
                    <a:pt x="0" y="1135"/>
                  </a:cubicBezTo>
                  <a:cubicBezTo>
                    <a:pt x="19" y="1135"/>
                    <a:pt x="60" y="1130"/>
                    <a:pt x="60" y="1098"/>
                  </a:cubicBezTo>
                  <a:cubicBezTo>
                    <a:pt x="60" y="1113"/>
                    <a:pt x="60" y="69"/>
                    <a:pt x="60" y="0"/>
                  </a:cubicBezTo>
                </a:path>
              </a:pathLst>
            </a:custGeom>
            <a:solidFill>
              <a:srgbClr val="ADD2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5" name="Freeform 76"/>
            <p:cNvSpPr>
              <a:spLocks/>
            </p:cNvSpPr>
            <p:nvPr/>
          </p:nvSpPr>
          <p:spPr bwMode="auto">
            <a:xfrm>
              <a:off x="5209" y="2006"/>
              <a:ext cx="17" cy="489"/>
            </a:xfrm>
            <a:custGeom>
              <a:avLst/>
              <a:gdLst>
                <a:gd name="T0" fmla="*/ 49844 w 7"/>
                <a:gd name="T1" fmla="*/ 13926 h 192"/>
                <a:gd name="T2" fmla="*/ 0 w 7"/>
                <a:gd name="T3" fmla="*/ 0 h 192"/>
                <a:gd name="T4" fmla="*/ 0 w 7"/>
                <a:gd name="T5" fmla="*/ 2204216 h 192"/>
                <a:gd name="T6" fmla="*/ 49844 w 7"/>
                <a:gd name="T7" fmla="*/ 2204216 h 192"/>
                <a:gd name="T8" fmla="*/ 49844 w 7"/>
                <a:gd name="T9" fmla="*/ 13926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92"/>
                <a:gd name="T17" fmla="*/ 7 w 7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92">
                  <a:moveTo>
                    <a:pt x="7" y="1"/>
                  </a:moveTo>
                  <a:cubicBezTo>
                    <a:pt x="5" y="1"/>
                    <a:pt x="3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3" y="192"/>
                    <a:pt x="5" y="192"/>
                    <a:pt x="7" y="192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218C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6" name="Freeform 77"/>
            <p:cNvSpPr>
              <a:spLocks/>
            </p:cNvSpPr>
            <p:nvPr/>
          </p:nvSpPr>
          <p:spPr bwMode="auto">
            <a:xfrm>
              <a:off x="5083" y="2493"/>
              <a:ext cx="143" cy="1271"/>
            </a:xfrm>
            <a:custGeom>
              <a:avLst/>
              <a:gdLst>
                <a:gd name="T0" fmla="*/ 355210 w 60"/>
                <a:gd name="T1" fmla="*/ 0 h 499"/>
                <a:gd name="T2" fmla="*/ 312295 w 60"/>
                <a:gd name="T3" fmla="*/ 13930 h 499"/>
                <a:gd name="T4" fmla="*/ 312295 w 60"/>
                <a:gd name="T5" fmla="*/ 5297212 h 499"/>
                <a:gd name="T6" fmla="*/ 0 w 60"/>
                <a:gd name="T7" fmla="*/ 5734733 h 499"/>
                <a:gd name="T8" fmla="*/ 355210 w 60"/>
                <a:gd name="T9" fmla="*/ 5311193 h 499"/>
                <a:gd name="T10" fmla="*/ 355210 w 60"/>
                <a:gd name="T11" fmla="*/ 0 h 4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499"/>
                <a:gd name="T20" fmla="*/ 60 w 60"/>
                <a:gd name="T21" fmla="*/ 499 h 4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499">
                  <a:moveTo>
                    <a:pt x="60" y="0"/>
                  </a:moveTo>
                  <a:cubicBezTo>
                    <a:pt x="58" y="1"/>
                    <a:pt x="56" y="1"/>
                    <a:pt x="53" y="1"/>
                  </a:cubicBezTo>
                  <a:cubicBezTo>
                    <a:pt x="53" y="461"/>
                    <a:pt x="53" y="461"/>
                    <a:pt x="53" y="461"/>
                  </a:cubicBezTo>
                  <a:cubicBezTo>
                    <a:pt x="53" y="480"/>
                    <a:pt x="21" y="499"/>
                    <a:pt x="0" y="499"/>
                  </a:cubicBezTo>
                  <a:cubicBezTo>
                    <a:pt x="19" y="499"/>
                    <a:pt x="60" y="494"/>
                    <a:pt x="60" y="46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4C06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7" name="Freeform 78"/>
            <p:cNvSpPr>
              <a:spLocks/>
            </p:cNvSpPr>
            <p:nvPr/>
          </p:nvSpPr>
          <p:spPr bwMode="auto">
            <a:xfrm>
              <a:off x="5176" y="1431"/>
              <a:ext cx="26" cy="20"/>
            </a:xfrm>
            <a:custGeom>
              <a:avLst/>
              <a:gdLst>
                <a:gd name="T0" fmla="*/ 4871 w 11"/>
                <a:gd name="T1" fmla="*/ 0 h 8"/>
                <a:gd name="T2" fmla="*/ 48632 w 11"/>
                <a:gd name="T3" fmla="*/ 45575 h 8"/>
                <a:gd name="T4" fmla="*/ 11513 w 11"/>
                <a:gd name="T5" fmla="*/ 63937 h 8"/>
                <a:gd name="T6" fmla="*/ 11513 w 11"/>
                <a:gd name="T7" fmla="*/ 1823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1" y="0"/>
                  </a:moveTo>
                  <a:cubicBezTo>
                    <a:pt x="3" y="1"/>
                    <a:pt x="11" y="0"/>
                    <a:pt x="9" y="5"/>
                  </a:cubicBezTo>
                  <a:cubicBezTo>
                    <a:pt x="9" y="6"/>
                    <a:pt x="3" y="8"/>
                    <a:pt x="2" y="7"/>
                  </a:cubicBezTo>
                  <a:cubicBezTo>
                    <a:pt x="0" y="6"/>
                    <a:pt x="2" y="3"/>
                    <a:pt x="2" y="2"/>
                  </a:cubicBezTo>
                </a:path>
              </a:pathLst>
            </a:custGeom>
            <a:solidFill>
              <a:srgbClr val="DCD0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8" name="Freeform 79"/>
            <p:cNvSpPr>
              <a:spLocks/>
            </p:cNvSpPr>
            <p:nvPr/>
          </p:nvSpPr>
          <p:spPr bwMode="auto">
            <a:xfrm>
              <a:off x="4975" y="3007"/>
              <a:ext cx="33" cy="569"/>
            </a:xfrm>
            <a:custGeom>
              <a:avLst/>
              <a:gdLst>
                <a:gd name="T0" fmla="*/ 0 w 14"/>
                <a:gd name="T1" fmla="*/ 0 h 223"/>
                <a:gd name="T2" fmla="*/ 20220 w 14"/>
                <a:gd name="T3" fmla="*/ 2608982 h 223"/>
                <a:gd name="T4" fmla="*/ 0 60000 65536"/>
                <a:gd name="T5" fmla="*/ 0 60000 65536"/>
                <a:gd name="T6" fmla="*/ 0 w 14"/>
                <a:gd name="T7" fmla="*/ 0 h 223"/>
                <a:gd name="T8" fmla="*/ 14 w 14"/>
                <a:gd name="T9" fmla="*/ 223 h 2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" h="223">
                  <a:moveTo>
                    <a:pt x="0" y="0"/>
                  </a:moveTo>
                  <a:cubicBezTo>
                    <a:pt x="11" y="29"/>
                    <a:pt x="14" y="170"/>
                    <a:pt x="4" y="223"/>
                  </a:cubicBezTo>
                </a:path>
              </a:pathLst>
            </a:custGeom>
            <a:solidFill>
              <a:srgbClr val="BC60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59" name="Freeform 80"/>
            <p:cNvSpPr>
              <a:spLocks/>
            </p:cNvSpPr>
            <p:nvPr/>
          </p:nvSpPr>
          <p:spPr bwMode="auto">
            <a:xfrm>
              <a:off x="4961" y="2472"/>
              <a:ext cx="227" cy="130"/>
            </a:xfrm>
            <a:custGeom>
              <a:avLst/>
              <a:gdLst>
                <a:gd name="T0" fmla="*/ 0 w 95"/>
                <a:gd name="T1" fmla="*/ 126434 h 51"/>
                <a:gd name="T2" fmla="*/ 114654 w 95"/>
                <a:gd name="T3" fmla="*/ 81770 h 51"/>
                <a:gd name="T4" fmla="*/ 223337 w 95"/>
                <a:gd name="T5" fmla="*/ 35625 h 51"/>
                <a:gd name="T6" fmla="*/ 411377 w 95"/>
                <a:gd name="T7" fmla="*/ 0 h 51"/>
                <a:gd name="T8" fmla="*/ 533658 w 95"/>
                <a:gd name="T9" fmla="*/ 140418 h 51"/>
                <a:gd name="T10" fmla="*/ 230799 w 95"/>
                <a:gd name="T11" fmla="*/ 590032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51"/>
                <a:gd name="T20" fmla="*/ 95 w 9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51">
                  <a:moveTo>
                    <a:pt x="0" y="11"/>
                  </a:moveTo>
                  <a:cubicBezTo>
                    <a:pt x="6" y="5"/>
                    <a:pt x="11" y="8"/>
                    <a:pt x="19" y="7"/>
                  </a:cubicBezTo>
                  <a:cubicBezTo>
                    <a:pt x="26" y="7"/>
                    <a:pt x="30" y="5"/>
                    <a:pt x="37" y="3"/>
                  </a:cubicBezTo>
                  <a:cubicBezTo>
                    <a:pt x="46" y="0"/>
                    <a:pt x="57" y="1"/>
                    <a:pt x="68" y="0"/>
                  </a:cubicBezTo>
                  <a:cubicBezTo>
                    <a:pt x="79" y="0"/>
                    <a:pt x="85" y="0"/>
                    <a:pt x="88" y="12"/>
                  </a:cubicBezTo>
                  <a:cubicBezTo>
                    <a:pt x="95" y="46"/>
                    <a:pt x="60" y="40"/>
                    <a:pt x="38" y="51"/>
                  </a:cubicBezTo>
                </a:path>
              </a:pathLst>
            </a:custGeom>
            <a:solidFill>
              <a:srgbClr val="7409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0" name="Freeform 81"/>
            <p:cNvSpPr>
              <a:spLocks/>
            </p:cNvSpPr>
            <p:nvPr/>
          </p:nvSpPr>
          <p:spPr bwMode="auto">
            <a:xfrm>
              <a:off x="5152" y="2475"/>
              <a:ext cx="24" cy="69"/>
            </a:xfrm>
            <a:custGeom>
              <a:avLst/>
              <a:gdLst>
                <a:gd name="T0" fmla="*/ 0 w 10"/>
                <a:gd name="T1" fmla="*/ 36169 h 27"/>
                <a:gd name="T2" fmla="*/ 44928 w 10"/>
                <a:gd name="T3" fmla="*/ 0 h 27"/>
                <a:gd name="T4" fmla="*/ 63866 w 10"/>
                <a:gd name="T5" fmla="*/ 107484 h 27"/>
                <a:gd name="T6" fmla="*/ 18720 w 10"/>
                <a:gd name="T7" fmla="*/ 320364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27"/>
                <a:gd name="T14" fmla="*/ 10 w 10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27">
                  <a:moveTo>
                    <a:pt x="0" y="3"/>
                  </a:moveTo>
                  <a:cubicBezTo>
                    <a:pt x="3" y="4"/>
                    <a:pt x="6" y="3"/>
                    <a:pt x="7" y="0"/>
                  </a:cubicBezTo>
                  <a:cubicBezTo>
                    <a:pt x="10" y="2"/>
                    <a:pt x="9" y="5"/>
                    <a:pt x="10" y="9"/>
                  </a:cubicBezTo>
                  <a:cubicBezTo>
                    <a:pt x="10" y="18"/>
                    <a:pt x="9" y="20"/>
                    <a:pt x="3" y="27"/>
                  </a:cubicBezTo>
                </a:path>
              </a:pathLst>
            </a:custGeom>
            <a:solidFill>
              <a:srgbClr val="74092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1" name="Freeform 82"/>
            <p:cNvSpPr>
              <a:spLocks/>
            </p:cNvSpPr>
            <p:nvPr/>
          </p:nvSpPr>
          <p:spPr bwMode="auto">
            <a:xfrm>
              <a:off x="5174" y="2480"/>
              <a:ext cx="23" cy="46"/>
            </a:xfrm>
            <a:custGeom>
              <a:avLst/>
              <a:gdLst>
                <a:gd name="T0" fmla="*/ 9453 w 10"/>
                <a:gd name="T1" fmla="*/ 120318 h 18"/>
                <a:gd name="T2" fmla="*/ 28826 w 10"/>
                <a:gd name="T3" fmla="*/ 0 h 18"/>
                <a:gd name="T4" fmla="*/ 31988 w 10"/>
                <a:gd name="T5" fmla="*/ 215047 h 18"/>
                <a:gd name="T6" fmla="*/ 0 60000 65536"/>
                <a:gd name="T7" fmla="*/ 0 60000 65536"/>
                <a:gd name="T8" fmla="*/ 0 60000 65536"/>
                <a:gd name="T9" fmla="*/ 0 w 10"/>
                <a:gd name="T10" fmla="*/ 0 h 18"/>
                <a:gd name="T11" fmla="*/ 10 w 1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8">
                  <a:moveTo>
                    <a:pt x="2" y="10"/>
                  </a:moveTo>
                  <a:cubicBezTo>
                    <a:pt x="0" y="4"/>
                    <a:pt x="1" y="1"/>
                    <a:pt x="7" y="0"/>
                  </a:cubicBezTo>
                  <a:cubicBezTo>
                    <a:pt x="10" y="5"/>
                    <a:pt x="9" y="12"/>
                    <a:pt x="8" y="18"/>
                  </a:cubicBezTo>
                </a:path>
              </a:pathLst>
            </a:custGeom>
            <a:solidFill>
              <a:srgbClr val="AB4A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2" name="Freeform 83"/>
            <p:cNvSpPr>
              <a:spLocks/>
            </p:cNvSpPr>
            <p:nvPr/>
          </p:nvSpPr>
          <p:spPr bwMode="auto">
            <a:xfrm>
              <a:off x="5207" y="2483"/>
              <a:ext cx="17" cy="33"/>
            </a:xfrm>
            <a:custGeom>
              <a:avLst/>
              <a:gdLst>
                <a:gd name="T0" fmla="*/ 14367 w 7"/>
                <a:gd name="T1" fmla="*/ 99815 h 13"/>
                <a:gd name="T2" fmla="*/ 49844 w 7"/>
                <a:gd name="T3" fmla="*/ 0 h 13"/>
                <a:gd name="T4" fmla="*/ 43243 w 7"/>
                <a:gd name="T5" fmla="*/ 144715 h 13"/>
                <a:gd name="T6" fmla="*/ 0 60000 65536"/>
                <a:gd name="T7" fmla="*/ 0 60000 65536"/>
                <a:gd name="T8" fmla="*/ 0 60000 65536"/>
                <a:gd name="T9" fmla="*/ 0 w 7"/>
                <a:gd name="T10" fmla="*/ 0 h 13"/>
                <a:gd name="T11" fmla="*/ 7 w 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3">
                  <a:moveTo>
                    <a:pt x="2" y="9"/>
                  </a:moveTo>
                  <a:cubicBezTo>
                    <a:pt x="0" y="1"/>
                    <a:pt x="1" y="2"/>
                    <a:pt x="7" y="0"/>
                  </a:cubicBezTo>
                  <a:cubicBezTo>
                    <a:pt x="7" y="4"/>
                    <a:pt x="7" y="9"/>
                    <a:pt x="6" y="13"/>
                  </a:cubicBezTo>
                </a:path>
              </a:pathLst>
            </a:custGeom>
            <a:solidFill>
              <a:srgbClr val="4C061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3" name="Freeform 84"/>
            <p:cNvSpPr>
              <a:spLocks/>
            </p:cNvSpPr>
            <p:nvPr/>
          </p:nvSpPr>
          <p:spPr bwMode="auto">
            <a:xfrm>
              <a:off x="5178" y="2460"/>
              <a:ext cx="17" cy="30"/>
            </a:xfrm>
            <a:custGeom>
              <a:avLst/>
              <a:gdLst>
                <a:gd name="T0" fmla="*/ 5916 w 7"/>
                <a:gd name="T1" fmla="*/ 0 h 12"/>
                <a:gd name="T2" fmla="*/ 0 w 7"/>
                <a:gd name="T3" fmla="*/ 76175 h 12"/>
                <a:gd name="T4" fmla="*/ 20524 w 7"/>
                <a:gd name="T5" fmla="*/ 65937 h 12"/>
                <a:gd name="T6" fmla="*/ 49844 w 7"/>
                <a:gd name="T7" fmla="*/ 114763 h 12"/>
                <a:gd name="T8" fmla="*/ 20524 w 7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2"/>
                <a:gd name="T17" fmla="*/ 7 w 7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2">
                  <a:moveTo>
                    <a:pt x="1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1" y="8"/>
                    <a:pt x="2" y="8"/>
                    <a:pt x="3" y="7"/>
                  </a:cubicBezTo>
                  <a:cubicBezTo>
                    <a:pt x="4" y="8"/>
                    <a:pt x="6" y="10"/>
                    <a:pt x="7" y="12"/>
                  </a:cubicBezTo>
                  <a:cubicBezTo>
                    <a:pt x="7" y="8"/>
                    <a:pt x="7" y="2"/>
                    <a:pt x="3" y="0"/>
                  </a:cubicBezTo>
                </a:path>
              </a:pathLst>
            </a:custGeom>
            <a:solidFill>
              <a:srgbClr val="A979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4" name="Freeform 85"/>
            <p:cNvSpPr>
              <a:spLocks/>
            </p:cNvSpPr>
            <p:nvPr/>
          </p:nvSpPr>
          <p:spPr bwMode="auto">
            <a:xfrm>
              <a:off x="5209" y="2470"/>
              <a:ext cx="24" cy="23"/>
            </a:xfrm>
            <a:custGeom>
              <a:avLst/>
              <a:gdLst>
                <a:gd name="T0" fmla="*/ 5570 w 10"/>
                <a:gd name="T1" fmla="*/ 0 h 9"/>
                <a:gd name="T2" fmla="*/ 5570 w 10"/>
                <a:gd name="T3" fmla="*/ 59836 h 9"/>
                <a:gd name="T4" fmla="*/ 37658 w 10"/>
                <a:gd name="T5" fmla="*/ 84149 h 9"/>
                <a:gd name="T6" fmla="*/ 13368 w 10"/>
                <a:gd name="T7" fmla="*/ 14153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9"/>
                <a:gd name="T14" fmla="*/ 10 w 10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9">
                  <a:moveTo>
                    <a:pt x="1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4" y="4"/>
                    <a:pt x="4" y="9"/>
                    <a:pt x="6" y="7"/>
                  </a:cubicBezTo>
                  <a:cubicBezTo>
                    <a:pt x="10" y="5"/>
                    <a:pt x="4" y="1"/>
                    <a:pt x="2" y="1"/>
                  </a:cubicBezTo>
                </a:path>
              </a:pathLst>
            </a:custGeom>
            <a:solidFill>
              <a:srgbClr val="7962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5" name="Freeform 86"/>
            <p:cNvSpPr>
              <a:spLocks/>
            </p:cNvSpPr>
            <p:nvPr/>
          </p:nvSpPr>
          <p:spPr bwMode="auto">
            <a:xfrm>
              <a:off x="5229" y="2483"/>
              <a:ext cx="9" cy="7"/>
            </a:xfrm>
            <a:custGeom>
              <a:avLst/>
              <a:gdLst>
                <a:gd name="T0" fmla="*/ 3224 w 4"/>
                <a:gd name="T1" fmla="*/ 0 h 3"/>
                <a:gd name="T2" fmla="*/ 0 w 4"/>
                <a:gd name="T3" fmla="*/ 13900 h 3"/>
                <a:gd name="T4" fmla="*/ 13097 w 4"/>
                <a:gd name="T5" fmla="*/ 4508 h 3"/>
                <a:gd name="T6" fmla="*/ 3224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3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BDA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6" name="Freeform 87"/>
            <p:cNvSpPr>
              <a:spLocks/>
            </p:cNvSpPr>
            <p:nvPr/>
          </p:nvSpPr>
          <p:spPr bwMode="auto">
            <a:xfrm>
              <a:off x="4918" y="2455"/>
              <a:ext cx="28" cy="40"/>
            </a:xfrm>
            <a:custGeom>
              <a:avLst/>
              <a:gdLst>
                <a:gd name="T0" fmla="*/ 57269 w 12"/>
                <a:gd name="T1" fmla="*/ 0 h 16"/>
                <a:gd name="T2" fmla="*/ 10519 w 12"/>
                <a:gd name="T3" fmla="*/ 56125 h 16"/>
                <a:gd name="T4" fmla="*/ 4508 w 12"/>
                <a:gd name="T5" fmla="*/ 140312 h 16"/>
                <a:gd name="T6" fmla="*/ 47460 w 12"/>
                <a:gd name="T7" fmla="*/ 152530 h 16"/>
                <a:gd name="T8" fmla="*/ 53382 w 12"/>
                <a:gd name="T9" fmla="*/ 3776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6"/>
                <a:gd name="T17" fmla="*/ 12 w 12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6">
                  <a:moveTo>
                    <a:pt x="12" y="0"/>
                  </a:moveTo>
                  <a:cubicBezTo>
                    <a:pt x="8" y="2"/>
                    <a:pt x="4" y="1"/>
                    <a:pt x="2" y="6"/>
                  </a:cubicBezTo>
                  <a:cubicBezTo>
                    <a:pt x="1" y="8"/>
                    <a:pt x="0" y="12"/>
                    <a:pt x="1" y="15"/>
                  </a:cubicBezTo>
                  <a:cubicBezTo>
                    <a:pt x="4" y="15"/>
                    <a:pt x="7" y="14"/>
                    <a:pt x="10" y="16"/>
                  </a:cubicBezTo>
                  <a:cubicBezTo>
                    <a:pt x="11" y="13"/>
                    <a:pt x="11" y="8"/>
                    <a:pt x="11" y="4"/>
                  </a:cubicBezTo>
                </a:path>
              </a:pathLst>
            </a:custGeom>
            <a:solidFill>
              <a:srgbClr val="7E93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7" name="Freeform 88"/>
            <p:cNvSpPr>
              <a:spLocks/>
            </p:cNvSpPr>
            <p:nvPr/>
          </p:nvSpPr>
          <p:spPr bwMode="auto">
            <a:xfrm>
              <a:off x="4968" y="2472"/>
              <a:ext cx="201" cy="23"/>
            </a:xfrm>
            <a:custGeom>
              <a:avLst/>
              <a:gdLst>
                <a:gd name="T0" fmla="*/ 0 w 84"/>
                <a:gd name="T1" fmla="*/ 92432 h 9"/>
                <a:gd name="T2" fmla="*/ 136512 w 84"/>
                <a:gd name="T3" fmla="*/ 84149 h 9"/>
                <a:gd name="T4" fmla="*/ 277088 w 84"/>
                <a:gd name="T5" fmla="*/ 14153 h 9"/>
                <a:gd name="T6" fmla="*/ 345017 w 84"/>
                <a:gd name="T7" fmla="*/ 0 h 9"/>
                <a:gd name="T8" fmla="*/ 406042 w 84"/>
                <a:gd name="T9" fmla="*/ 14153 h 9"/>
                <a:gd name="T10" fmla="*/ 473051 w 84"/>
                <a:gd name="T11" fmla="*/ 23414 h 9"/>
                <a:gd name="T12" fmla="*/ 516979 w 84"/>
                <a:gd name="T13" fmla="*/ 3616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9"/>
                <a:gd name="T23" fmla="*/ 84 w 8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9">
                  <a:moveTo>
                    <a:pt x="0" y="8"/>
                  </a:moveTo>
                  <a:cubicBezTo>
                    <a:pt x="7" y="5"/>
                    <a:pt x="15" y="9"/>
                    <a:pt x="22" y="7"/>
                  </a:cubicBezTo>
                  <a:cubicBezTo>
                    <a:pt x="30" y="5"/>
                    <a:pt x="37" y="1"/>
                    <a:pt x="45" y="1"/>
                  </a:cubicBezTo>
                  <a:cubicBezTo>
                    <a:pt x="49" y="1"/>
                    <a:pt x="52" y="0"/>
                    <a:pt x="56" y="0"/>
                  </a:cubicBezTo>
                  <a:cubicBezTo>
                    <a:pt x="60" y="0"/>
                    <a:pt x="62" y="1"/>
                    <a:pt x="66" y="1"/>
                  </a:cubicBezTo>
                  <a:cubicBezTo>
                    <a:pt x="70" y="1"/>
                    <a:pt x="73" y="0"/>
                    <a:pt x="77" y="2"/>
                  </a:cubicBezTo>
                  <a:cubicBezTo>
                    <a:pt x="80" y="3"/>
                    <a:pt x="80" y="4"/>
                    <a:pt x="84" y="3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8" name="Freeform 89"/>
            <p:cNvSpPr>
              <a:spLocks/>
            </p:cNvSpPr>
            <p:nvPr/>
          </p:nvSpPr>
          <p:spPr bwMode="auto">
            <a:xfrm>
              <a:off x="4918" y="2490"/>
              <a:ext cx="24" cy="5"/>
            </a:xfrm>
            <a:custGeom>
              <a:avLst/>
              <a:gdLst>
                <a:gd name="T0" fmla="*/ 0 w 10"/>
                <a:gd name="T1" fmla="*/ 0 h 2"/>
                <a:gd name="T2" fmla="*/ 63866 w 10"/>
                <a:gd name="T3" fmla="*/ 18230 h 2"/>
                <a:gd name="T4" fmla="*/ 0 60000 65536"/>
                <a:gd name="T5" fmla="*/ 0 60000 65536"/>
                <a:gd name="T6" fmla="*/ 0 w 10"/>
                <a:gd name="T7" fmla="*/ 0 h 2"/>
                <a:gd name="T8" fmla="*/ 10 w 1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2">
                  <a:moveTo>
                    <a:pt x="0" y="0"/>
                  </a:moveTo>
                  <a:cubicBezTo>
                    <a:pt x="3" y="1"/>
                    <a:pt x="7" y="0"/>
                    <a:pt x="10" y="2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69" name="Freeform 90"/>
            <p:cNvSpPr>
              <a:spLocks/>
            </p:cNvSpPr>
            <p:nvPr/>
          </p:nvSpPr>
          <p:spPr bwMode="auto">
            <a:xfrm>
              <a:off x="5176" y="2480"/>
              <a:ext cx="19" cy="13"/>
            </a:xfrm>
            <a:custGeom>
              <a:avLst/>
              <a:gdLst>
                <a:gd name="T0" fmla="*/ 0 w 8"/>
                <a:gd name="T1" fmla="*/ 44184 h 5"/>
                <a:gd name="T2" fmla="*/ 45560 w 8"/>
                <a:gd name="T3" fmla="*/ 70689 h 5"/>
                <a:gd name="T4" fmla="*/ 0 60000 65536"/>
                <a:gd name="T5" fmla="*/ 0 60000 65536"/>
                <a:gd name="T6" fmla="*/ 0 w 8"/>
                <a:gd name="T7" fmla="*/ 0 h 5"/>
                <a:gd name="T8" fmla="*/ 8 w 8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5">
                  <a:moveTo>
                    <a:pt x="0" y="3"/>
                  </a:moveTo>
                  <a:cubicBezTo>
                    <a:pt x="4" y="0"/>
                    <a:pt x="6" y="2"/>
                    <a:pt x="8" y="5"/>
                  </a:cubicBezTo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0" name="Freeform 91"/>
            <p:cNvSpPr>
              <a:spLocks/>
            </p:cNvSpPr>
            <p:nvPr/>
          </p:nvSpPr>
          <p:spPr bwMode="auto">
            <a:xfrm>
              <a:off x="4958" y="2427"/>
              <a:ext cx="223" cy="56"/>
            </a:xfrm>
            <a:custGeom>
              <a:avLst/>
              <a:gdLst>
                <a:gd name="T0" fmla="*/ 5553 w 93"/>
                <a:gd name="T1" fmla="*/ 81116 h 22"/>
                <a:gd name="T2" fmla="*/ 18612 w 93"/>
                <a:gd name="T3" fmla="*/ 206477 h 22"/>
                <a:gd name="T4" fmla="*/ 50182 w 93"/>
                <a:gd name="T5" fmla="*/ 206477 h 22"/>
                <a:gd name="T6" fmla="*/ 80628 w 93"/>
                <a:gd name="T7" fmla="*/ 229348 h 22"/>
                <a:gd name="T8" fmla="*/ 219746 w 93"/>
                <a:gd name="T9" fmla="*/ 171080 h 22"/>
                <a:gd name="T10" fmla="*/ 369171 w 93"/>
                <a:gd name="T11" fmla="*/ 148240 h 22"/>
                <a:gd name="T12" fmla="*/ 485435 w 93"/>
                <a:gd name="T13" fmla="*/ 171080 h 22"/>
                <a:gd name="T14" fmla="*/ 558231 w 93"/>
                <a:gd name="T15" fmla="*/ 206477 h 22"/>
                <a:gd name="T16" fmla="*/ 502724 w 93"/>
                <a:gd name="T17" fmla="*/ 90101 h 22"/>
                <a:gd name="T18" fmla="*/ 314946 w 93"/>
                <a:gd name="T19" fmla="*/ 35397 h 22"/>
                <a:gd name="T20" fmla="*/ 112567 w 93"/>
                <a:gd name="T21" fmla="*/ 44332 h 22"/>
                <a:gd name="T22" fmla="*/ 57946 w 93"/>
                <a:gd name="T23" fmla="*/ 90101 h 22"/>
                <a:gd name="T24" fmla="*/ 5553 w 93"/>
                <a:gd name="T25" fmla="*/ 10385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22"/>
                <a:gd name="T41" fmla="*/ 93 w 93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22">
                  <a:moveTo>
                    <a:pt x="1" y="7"/>
                  </a:moveTo>
                  <a:cubicBezTo>
                    <a:pt x="0" y="9"/>
                    <a:pt x="0" y="17"/>
                    <a:pt x="3" y="18"/>
                  </a:cubicBezTo>
                  <a:cubicBezTo>
                    <a:pt x="4" y="19"/>
                    <a:pt x="7" y="18"/>
                    <a:pt x="8" y="18"/>
                  </a:cubicBezTo>
                  <a:cubicBezTo>
                    <a:pt x="10" y="18"/>
                    <a:pt x="11" y="20"/>
                    <a:pt x="13" y="20"/>
                  </a:cubicBezTo>
                  <a:cubicBezTo>
                    <a:pt x="20" y="22"/>
                    <a:pt x="27" y="15"/>
                    <a:pt x="35" y="15"/>
                  </a:cubicBezTo>
                  <a:cubicBezTo>
                    <a:pt x="43" y="15"/>
                    <a:pt x="51" y="14"/>
                    <a:pt x="59" y="13"/>
                  </a:cubicBezTo>
                  <a:cubicBezTo>
                    <a:pt x="65" y="13"/>
                    <a:pt x="71" y="14"/>
                    <a:pt x="77" y="15"/>
                  </a:cubicBezTo>
                  <a:cubicBezTo>
                    <a:pt x="82" y="15"/>
                    <a:pt x="86" y="13"/>
                    <a:pt x="89" y="18"/>
                  </a:cubicBezTo>
                  <a:cubicBezTo>
                    <a:pt x="93" y="9"/>
                    <a:pt x="86" y="9"/>
                    <a:pt x="80" y="8"/>
                  </a:cubicBezTo>
                  <a:cubicBezTo>
                    <a:pt x="69" y="7"/>
                    <a:pt x="60" y="3"/>
                    <a:pt x="50" y="3"/>
                  </a:cubicBezTo>
                  <a:cubicBezTo>
                    <a:pt x="39" y="3"/>
                    <a:pt x="29" y="0"/>
                    <a:pt x="18" y="4"/>
                  </a:cubicBezTo>
                  <a:cubicBezTo>
                    <a:pt x="15" y="6"/>
                    <a:pt x="13" y="7"/>
                    <a:pt x="9" y="8"/>
                  </a:cubicBezTo>
                  <a:cubicBezTo>
                    <a:pt x="6" y="8"/>
                    <a:pt x="3" y="7"/>
                    <a:pt x="1" y="9"/>
                  </a:cubicBezTo>
                </a:path>
              </a:pathLst>
            </a:custGeom>
            <a:solidFill>
              <a:srgbClr val="7069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1" name="Freeform 92"/>
            <p:cNvSpPr>
              <a:spLocks/>
            </p:cNvSpPr>
            <p:nvPr/>
          </p:nvSpPr>
          <p:spPr bwMode="auto">
            <a:xfrm>
              <a:off x="4961" y="2427"/>
              <a:ext cx="210" cy="38"/>
            </a:xfrm>
            <a:custGeom>
              <a:avLst/>
              <a:gdLst>
                <a:gd name="T0" fmla="*/ 18103 w 88"/>
                <a:gd name="T1" fmla="*/ 86415 h 15"/>
                <a:gd name="T2" fmla="*/ 18103 w 88"/>
                <a:gd name="T3" fmla="*/ 129286 h 15"/>
                <a:gd name="T4" fmla="*/ 90319 w 88"/>
                <a:gd name="T5" fmla="*/ 129286 h 15"/>
                <a:gd name="T6" fmla="*/ 150272 w 88"/>
                <a:gd name="T7" fmla="*/ 98281 h 15"/>
                <a:gd name="T8" fmla="*/ 233620 w 88"/>
                <a:gd name="T9" fmla="*/ 86415 h 15"/>
                <a:gd name="T10" fmla="*/ 527117 w 88"/>
                <a:gd name="T11" fmla="*/ 162891 h 15"/>
                <a:gd name="T12" fmla="*/ 419611 w 88"/>
                <a:gd name="T13" fmla="*/ 78252 h 15"/>
                <a:gd name="T14" fmla="*/ 293456 w 88"/>
                <a:gd name="T15" fmla="*/ 0 h 15"/>
                <a:gd name="T16" fmla="*/ 160889 w 88"/>
                <a:gd name="T17" fmla="*/ 13465 h 15"/>
                <a:gd name="T18" fmla="*/ 95672 w 88"/>
                <a:gd name="T19" fmla="*/ 34111 h 15"/>
                <a:gd name="T20" fmla="*/ 30483 w 88"/>
                <a:gd name="T21" fmla="*/ 64299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5"/>
                <a:gd name="T35" fmla="*/ 88 w 8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5">
                  <a:moveTo>
                    <a:pt x="3" y="8"/>
                  </a:moveTo>
                  <a:cubicBezTo>
                    <a:pt x="0" y="7"/>
                    <a:pt x="0" y="11"/>
                    <a:pt x="3" y="12"/>
                  </a:cubicBezTo>
                  <a:cubicBezTo>
                    <a:pt x="5" y="12"/>
                    <a:pt x="12" y="12"/>
                    <a:pt x="15" y="12"/>
                  </a:cubicBezTo>
                  <a:cubicBezTo>
                    <a:pt x="19" y="12"/>
                    <a:pt x="22" y="10"/>
                    <a:pt x="25" y="9"/>
                  </a:cubicBezTo>
                  <a:cubicBezTo>
                    <a:pt x="30" y="8"/>
                    <a:pt x="35" y="9"/>
                    <a:pt x="39" y="8"/>
                  </a:cubicBezTo>
                  <a:cubicBezTo>
                    <a:pt x="56" y="6"/>
                    <a:pt x="72" y="10"/>
                    <a:pt x="88" y="15"/>
                  </a:cubicBezTo>
                  <a:cubicBezTo>
                    <a:pt x="85" y="8"/>
                    <a:pt x="76" y="10"/>
                    <a:pt x="70" y="7"/>
                  </a:cubicBezTo>
                  <a:cubicBezTo>
                    <a:pt x="64" y="3"/>
                    <a:pt x="57" y="1"/>
                    <a:pt x="49" y="0"/>
                  </a:cubicBezTo>
                  <a:cubicBezTo>
                    <a:pt x="42" y="0"/>
                    <a:pt x="34" y="0"/>
                    <a:pt x="27" y="1"/>
                  </a:cubicBezTo>
                  <a:cubicBezTo>
                    <a:pt x="23" y="1"/>
                    <a:pt x="20" y="2"/>
                    <a:pt x="16" y="3"/>
                  </a:cubicBezTo>
                  <a:cubicBezTo>
                    <a:pt x="12" y="5"/>
                    <a:pt x="9" y="6"/>
                    <a:pt x="5" y="6"/>
                  </a:cubicBezTo>
                </a:path>
              </a:pathLst>
            </a:custGeom>
            <a:solidFill>
              <a:srgbClr val="87A7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2" name="Freeform 93"/>
            <p:cNvSpPr>
              <a:spLocks/>
            </p:cNvSpPr>
            <p:nvPr/>
          </p:nvSpPr>
          <p:spPr bwMode="auto">
            <a:xfrm>
              <a:off x="5209" y="1448"/>
              <a:ext cx="17" cy="719"/>
            </a:xfrm>
            <a:custGeom>
              <a:avLst/>
              <a:gdLst>
                <a:gd name="T0" fmla="*/ 0 w 7"/>
                <a:gd name="T1" fmla="*/ 3272878 h 282"/>
                <a:gd name="T2" fmla="*/ 49844 w 7"/>
                <a:gd name="T3" fmla="*/ 3261124 h 282"/>
                <a:gd name="T4" fmla="*/ 49844 w 7"/>
                <a:gd name="T5" fmla="*/ 0 h 282"/>
                <a:gd name="T6" fmla="*/ 0 w 7"/>
                <a:gd name="T7" fmla="*/ 13990 h 282"/>
                <a:gd name="T8" fmla="*/ 0 w 7"/>
                <a:gd name="T9" fmla="*/ 3272878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82"/>
                <a:gd name="T17" fmla="*/ 7 w 7"/>
                <a:gd name="T18" fmla="*/ 282 h 2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82">
                  <a:moveTo>
                    <a:pt x="0" y="282"/>
                  </a:moveTo>
                  <a:cubicBezTo>
                    <a:pt x="3" y="281"/>
                    <a:pt x="5" y="281"/>
                    <a:pt x="7" y="28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1"/>
                  </a:cubicBezTo>
                  <a:lnTo>
                    <a:pt x="0" y="282"/>
                  </a:lnTo>
                  <a:close/>
                </a:path>
              </a:pathLst>
            </a:custGeom>
            <a:solidFill>
              <a:srgbClr val="EDAF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3" name="Freeform 94"/>
            <p:cNvSpPr>
              <a:spLocks/>
            </p:cNvSpPr>
            <p:nvPr/>
          </p:nvSpPr>
          <p:spPr bwMode="auto">
            <a:xfrm>
              <a:off x="5229" y="2485"/>
              <a:ext cx="16" cy="8"/>
            </a:xfrm>
            <a:custGeom>
              <a:avLst/>
              <a:gdLst>
                <a:gd name="T0" fmla="*/ 0 w 7"/>
                <a:gd name="T1" fmla="*/ 53555 h 3"/>
                <a:gd name="T2" fmla="*/ 27643 w 7"/>
                <a:gd name="T3" fmla="*/ 20083 h 3"/>
                <a:gd name="T4" fmla="*/ 27643 w 7"/>
                <a:gd name="T5" fmla="*/ 0 h 3"/>
                <a:gd name="T6" fmla="*/ 0 60000 65536"/>
                <a:gd name="T7" fmla="*/ 0 60000 65536"/>
                <a:gd name="T8" fmla="*/ 0 60000 65536"/>
                <a:gd name="T9" fmla="*/ 0 w 7"/>
                <a:gd name="T10" fmla="*/ 0 h 3"/>
                <a:gd name="T11" fmla="*/ 7 w 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3">
                  <a:moveTo>
                    <a:pt x="0" y="3"/>
                  </a:moveTo>
                  <a:cubicBezTo>
                    <a:pt x="4" y="2"/>
                    <a:pt x="6" y="2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noFill/>
            <a:ln w="3175" cap="rnd">
              <a:solidFill>
                <a:srgbClr val="87888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4" name="Freeform 95"/>
            <p:cNvSpPr>
              <a:spLocks/>
            </p:cNvSpPr>
            <p:nvPr/>
          </p:nvSpPr>
          <p:spPr bwMode="auto">
            <a:xfrm>
              <a:off x="5176" y="1446"/>
              <a:ext cx="53" cy="8"/>
            </a:xfrm>
            <a:custGeom>
              <a:avLst/>
              <a:gdLst>
                <a:gd name="T0" fmla="*/ 0 w 22"/>
                <a:gd name="T1" fmla="*/ 53555 h 3"/>
                <a:gd name="T2" fmla="*/ 145075 w 22"/>
                <a:gd name="T3" fmla="*/ 0 h 3"/>
                <a:gd name="T4" fmla="*/ 0 60000 65536"/>
                <a:gd name="T5" fmla="*/ 0 60000 65536"/>
                <a:gd name="T6" fmla="*/ 0 w 22"/>
                <a:gd name="T7" fmla="*/ 0 h 3"/>
                <a:gd name="T8" fmla="*/ 22 w 2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" h="3">
                  <a:moveTo>
                    <a:pt x="0" y="3"/>
                  </a:moveTo>
                  <a:cubicBezTo>
                    <a:pt x="9" y="2"/>
                    <a:pt x="17" y="1"/>
                    <a:pt x="22" y="0"/>
                  </a:cubicBezTo>
                </a:path>
              </a:pathLst>
            </a:custGeom>
            <a:noFill/>
            <a:ln w="3175" cap="rnd">
              <a:solidFill>
                <a:srgbClr val="87B1C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5" name="Freeform 96"/>
            <p:cNvSpPr>
              <a:spLocks/>
            </p:cNvSpPr>
            <p:nvPr/>
          </p:nvSpPr>
          <p:spPr bwMode="auto">
            <a:xfrm>
              <a:off x="4913" y="1441"/>
              <a:ext cx="263" cy="15"/>
            </a:xfrm>
            <a:custGeom>
              <a:avLst/>
              <a:gdLst>
                <a:gd name="T0" fmla="*/ 0 w 110"/>
                <a:gd name="T1" fmla="*/ 0 h 6"/>
                <a:gd name="T2" fmla="*/ 426110 w 110"/>
                <a:gd name="T3" fmla="*/ 56845 h 6"/>
                <a:gd name="T4" fmla="*/ 671757 w 110"/>
                <a:gd name="T5" fmla="*/ 48825 h 6"/>
                <a:gd name="T6" fmla="*/ 0 60000 65536"/>
                <a:gd name="T7" fmla="*/ 0 60000 65536"/>
                <a:gd name="T8" fmla="*/ 0 60000 65536"/>
                <a:gd name="T9" fmla="*/ 0 w 110"/>
                <a:gd name="T10" fmla="*/ 0 h 6"/>
                <a:gd name="T11" fmla="*/ 110 w 1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6">
                  <a:moveTo>
                    <a:pt x="0" y="0"/>
                  </a:moveTo>
                  <a:cubicBezTo>
                    <a:pt x="2" y="3"/>
                    <a:pt x="32" y="6"/>
                    <a:pt x="70" y="6"/>
                  </a:cubicBezTo>
                  <a:cubicBezTo>
                    <a:pt x="85" y="6"/>
                    <a:pt x="99" y="6"/>
                    <a:pt x="110" y="5"/>
                  </a:cubicBezTo>
                </a:path>
              </a:pathLst>
            </a:custGeom>
            <a:noFill/>
            <a:ln w="3175" cap="rnd">
              <a:solidFill>
                <a:srgbClr val="87888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6" name="Freeform 97"/>
            <p:cNvSpPr>
              <a:spLocks/>
            </p:cNvSpPr>
            <p:nvPr/>
          </p:nvSpPr>
          <p:spPr bwMode="auto">
            <a:xfrm>
              <a:off x="4913" y="1423"/>
              <a:ext cx="263" cy="15"/>
            </a:xfrm>
            <a:custGeom>
              <a:avLst/>
              <a:gdLst>
                <a:gd name="T0" fmla="*/ 671757 w 110"/>
                <a:gd name="T1" fmla="*/ 19530 h 6"/>
                <a:gd name="T2" fmla="*/ 426110 w 110"/>
                <a:gd name="T3" fmla="*/ 0 h 6"/>
                <a:gd name="T4" fmla="*/ 0 w 110"/>
                <a:gd name="T5" fmla="*/ 56845 h 6"/>
                <a:gd name="T6" fmla="*/ 0 60000 65536"/>
                <a:gd name="T7" fmla="*/ 0 60000 65536"/>
                <a:gd name="T8" fmla="*/ 0 60000 65536"/>
                <a:gd name="T9" fmla="*/ 0 w 110"/>
                <a:gd name="T10" fmla="*/ 0 h 6"/>
                <a:gd name="T11" fmla="*/ 110 w 110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" h="6">
                  <a:moveTo>
                    <a:pt x="110" y="2"/>
                  </a:moveTo>
                  <a:cubicBezTo>
                    <a:pt x="99" y="1"/>
                    <a:pt x="85" y="0"/>
                    <a:pt x="70" y="0"/>
                  </a:cubicBezTo>
                  <a:cubicBezTo>
                    <a:pt x="34" y="0"/>
                    <a:pt x="4" y="3"/>
                    <a:pt x="0" y="6"/>
                  </a:cubicBezTo>
                </a:path>
              </a:pathLst>
            </a:custGeom>
            <a:noFill/>
            <a:ln w="3175" cap="rnd">
              <a:solidFill>
                <a:srgbClr val="A1A2A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7" name="Freeform 98"/>
            <p:cNvSpPr>
              <a:spLocks/>
            </p:cNvSpPr>
            <p:nvPr/>
          </p:nvSpPr>
          <p:spPr bwMode="auto">
            <a:xfrm>
              <a:off x="5176" y="1428"/>
              <a:ext cx="50" cy="5"/>
            </a:xfrm>
            <a:custGeom>
              <a:avLst/>
              <a:gdLst>
                <a:gd name="T0" fmla="*/ 122800 w 21"/>
                <a:gd name="T1" fmla="*/ 18230 h 2"/>
                <a:gd name="T2" fmla="*/ 0 w 21"/>
                <a:gd name="T3" fmla="*/ 0 h 2"/>
                <a:gd name="T4" fmla="*/ 0 60000 65536"/>
                <a:gd name="T5" fmla="*/ 0 60000 65536"/>
                <a:gd name="T6" fmla="*/ 0 w 21"/>
                <a:gd name="T7" fmla="*/ 0 h 2"/>
                <a:gd name="T8" fmla="*/ 21 w 2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2">
                  <a:moveTo>
                    <a:pt x="21" y="2"/>
                  </a:moveTo>
                  <a:cubicBezTo>
                    <a:pt x="16" y="1"/>
                    <a:pt x="9" y="0"/>
                    <a:pt x="0" y="0"/>
                  </a:cubicBezTo>
                </a:path>
              </a:pathLst>
            </a:custGeom>
            <a:noFill/>
            <a:ln w="3175" cap="rnd">
              <a:solidFill>
                <a:srgbClr val="91B7C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8" name="Freeform 99"/>
            <p:cNvSpPr>
              <a:spLocks/>
            </p:cNvSpPr>
            <p:nvPr/>
          </p:nvSpPr>
          <p:spPr bwMode="auto">
            <a:xfrm>
              <a:off x="5226" y="1433"/>
              <a:ext cx="19" cy="8"/>
            </a:xfrm>
            <a:custGeom>
              <a:avLst/>
              <a:gdLst>
                <a:gd name="T0" fmla="*/ 45560 w 8"/>
                <a:gd name="T1" fmla="*/ 53555 h 3"/>
                <a:gd name="T2" fmla="*/ 0 w 8"/>
                <a:gd name="T3" fmla="*/ 0 h 3"/>
                <a:gd name="T4" fmla="*/ 0 60000 65536"/>
                <a:gd name="T5" fmla="*/ 0 60000 65536"/>
                <a:gd name="T6" fmla="*/ 0 w 8"/>
                <a:gd name="T7" fmla="*/ 0 h 3"/>
                <a:gd name="T8" fmla="*/ 8 w 8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3">
                  <a:moveTo>
                    <a:pt x="8" y="3"/>
                  </a:moveTo>
                  <a:cubicBezTo>
                    <a:pt x="8" y="2"/>
                    <a:pt x="5" y="1"/>
                    <a:pt x="0" y="0"/>
                  </a:cubicBezTo>
                </a:path>
              </a:pathLst>
            </a:custGeom>
            <a:noFill/>
            <a:ln w="3175" cap="rnd">
              <a:solidFill>
                <a:srgbClr val="A1A2A4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79" name="Freeform 100"/>
            <p:cNvSpPr>
              <a:spLocks/>
            </p:cNvSpPr>
            <p:nvPr/>
          </p:nvSpPr>
          <p:spPr bwMode="auto">
            <a:xfrm>
              <a:off x="4913" y="863"/>
              <a:ext cx="332" cy="2921"/>
            </a:xfrm>
            <a:custGeom>
              <a:avLst/>
              <a:gdLst>
                <a:gd name="T0" fmla="*/ 0 w 139"/>
                <a:gd name="T1" fmla="*/ 0 h 1147"/>
                <a:gd name="T2" fmla="*/ 0 w 139"/>
                <a:gd name="T3" fmla="*/ 12537421 h 1147"/>
                <a:gd name="T4" fmla="*/ 422571 w 139"/>
                <a:gd name="T5" fmla="*/ 13159861 h 1147"/>
                <a:gd name="T6" fmla="*/ 840003 w 139"/>
                <a:gd name="T7" fmla="*/ 12537421 h 1147"/>
                <a:gd name="T8" fmla="*/ 840003 w 139"/>
                <a:gd name="T9" fmla="*/ 0 h 1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9"/>
                <a:gd name="T16" fmla="*/ 0 h 1147"/>
                <a:gd name="T17" fmla="*/ 139 w 139"/>
                <a:gd name="T18" fmla="*/ 1147 h 1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9" h="1147">
                  <a:moveTo>
                    <a:pt x="0" y="0"/>
                  </a:moveTo>
                  <a:cubicBezTo>
                    <a:pt x="0" y="1093"/>
                    <a:pt x="0" y="1093"/>
                    <a:pt x="0" y="1093"/>
                  </a:cubicBezTo>
                  <a:cubicBezTo>
                    <a:pt x="0" y="1132"/>
                    <a:pt x="31" y="1147"/>
                    <a:pt x="70" y="1147"/>
                  </a:cubicBezTo>
                  <a:cubicBezTo>
                    <a:pt x="108" y="1147"/>
                    <a:pt x="139" y="1132"/>
                    <a:pt x="139" y="1093"/>
                  </a:cubicBezTo>
                  <a:cubicBezTo>
                    <a:pt x="139" y="0"/>
                    <a:pt x="139" y="0"/>
                    <a:pt x="139" y="0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0" name="Freeform 101"/>
            <p:cNvSpPr>
              <a:spLocks/>
            </p:cNvSpPr>
            <p:nvPr/>
          </p:nvSpPr>
          <p:spPr bwMode="auto">
            <a:xfrm>
              <a:off x="4922" y="893"/>
              <a:ext cx="314" cy="380"/>
            </a:xfrm>
            <a:custGeom>
              <a:avLst/>
              <a:gdLst>
                <a:gd name="T0" fmla="*/ 412682 w 131"/>
                <a:gd name="T1" fmla="*/ 1734037 h 149"/>
                <a:gd name="T2" fmla="*/ 820412 w 131"/>
                <a:gd name="T3" fmla="*/ 1665838 h 149"/>
                <a:gd name="T4" fmla="*/ 820412 w 131"/>
                <a:gd name="T5" fmla="*/ 58890 h 149"/>
                <a:gd name="T6" fmla="*/ 412682 w 131"/>
                <a:gd name="T7" fmla="*/ 0 h 149"/>
                <a:gd name="T8" fmla="*/ 0 w 131"/>
                <a:gd name="T9" fmla="*/ 58890 h 149"/>
                <a:gd name="T10" fmla="*/ 0 w 131"/>
                <a:gd name="T11" fmla="*/ 1665838 h 149"/>
                <a:gd name="T12" fmla="*/ 412682 w 131"/>
                <a:gd name="T13" fmla="*/ 173403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"/>
                <a:gd name="T22" fmla="*/ 0 h 149"/>
                <a:gd name="T23" fmla="*/ 131 w 131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" h="149">
                  <a:moveTo>
                    <a:pt x="66" y="149"/>
                  </a:moveTo>
                  <a:cubicBezTo>
                    <a:pt x="100" y="149"/>
                    <a:pt x="128" y="147"/>
                    <a:pt x="131" y="143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0" y="2"/>
                    <a:pt x="95" y="0"/>
                    <a:pt x="66" y="0"/>
                  </a:cubicBezTo>
                  <a:cubicBezTo>
                    <a:pt x="37" y="0"/>
                    <a:pt x="11" y="2"/>
                    <a:pt x="0" y="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" y="146"/>
                    <a:pt x="31" y="149"/>
                    <a:pt x="66" y="149"/>
                  </a:cubicBezTo>
                  <a:close/>
                </a:path>
              </a:pathLst>
            </a:custGeom>
            <a:solidFill>
              <a:srgbClr val="ECA58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1" name="Freeform 102"/>
            <p:cNvSpPr>
              <a:spLocks/>
            </p:cNvSpPr>
            <p:nvPr/>
          </p:nvSpPr>
          <p:spPr bwMode="auto">
            <a:xfrm>
              <a:off x="4932" y="934"/>
              <a:ext cx="153" cy="74"/>
            </a:xfrm>
            <a:custGeom>
              <a:avLst/>
              <a:gdLst>
                <a:gd name="T0" fmla="*/ 0 w 64"/>
                <a:gd name="T1" fmla="*/ 339596 h 29"/>
                <a:gd name="T2" fmla="*/ 0 w 64"/>
                <a:gd name="T3" fmla="*/ 0 h 29"/>
                <a:gd name="T4" fmla="*/ 390506 w 64"/>
                <a:gd name="T5" fmla="*/ 35903 h 29"/>
                <a:gd name="T6" fmla="*/ 48173 w 64"/>
                <a:gd name="T7" fmla="*/ 106251 h 29"/>
                <a:gd name="T8" fmla="*/ 0 w 64"/>
                <a:gd name="T9" fmla="*/ 339596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9"/>
                <a:gd name="T17" fmla="*/ 64 w 6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9">
                  <a:moveTo>
                    <a:pt x="0" y="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2"/>
                    <a:pt x="48" y="4"/>
                    <a:pt x="64" y="3"/>
                  </a:cubicBezTo>
                  <a:cubicBezTo>
                    <a:pt x="53" y="7"/>
                    <a:pt x="15" y="9"/>
                    <a:pt x="8" y="9"/>
                  </a:cubicBezTo>
                  <a:cubicBezTo>
                    <a:pt x="1" y="10"/>
                    <a:pt x="1" y="18"/>
                    <a:pt x="0" y="29"/>
                  </a:cubicBezTo>
                  <a:close/>
                </a:path>
              </a:pathLst>
            </a:custGeom>
            <a:solidFill>
              <a:srgbClr val="E37C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2" name="Freeform 103"/>
            <p:cNvSpPr>
              <a:spLocks/>
            </p:cNvSpPr>
            <p:nvPr/>
          </p:nvSpPr>
          <p:spPr bwMode="auto">
            <a:xfrm>
              <a:off x="5006" y="934"/>
              <a:ext cx="218" cy="331"/>
            </a:xfrm>
            <a:custGeom>
              <a:avLst/>
              <a:gdLst>
                <a:gd name="T0" fmla="*/ 0 w 91"/>
                <a:gd name="T1" fmla="*/ 1465808 h 130"/>
                <a:gd name="T2" fmla="*/ 566477 w 91"/>
                <a:gd name="T3" fmla="*/ 1407521 h 130"/>
                <a:gd name="T4" fmla="*/ 566477 w 91"/>
                <a:gd name="T5" fmla="*/ 0 h 130"/>
                <a:gd name="T6" fmla="*/ 411074 w 91"/>
                <a:gd name="T7" fmla="*/ 1169728 h 130"/>
                <a:gd name="T8" fmla="*/ 0 w 91"/>
                <a:gd name="T9" fmla="*/ 1465808 h 1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130"/>
                <a:gd name="T17" fmla="*/ 91 w 91"/>
                <a:gd name="T18" fmla="*/ 130 h 1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130">
                  <a:moveTo>
                    <a:pt x="0" y="128"/>
                  </a:moveTo>
                  <a:cubicBezTo>
                    <a:pt x="20" y="130"/>
                    <a:pt x="79" y="129"/>
                    <a:pt x="91" y="12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0" y="13"/>
                    <a:pt x="91" y="78"/>
                    <a:pt x="66" y="102"/>
                  </a:cubicBezTo>
                  <a:cubicBezTo>
                    <a:pt x="41" y="127"/>
                    <a:pt x="0" y="128"/>
                    <a:pt x="0" y="128"/>
                  </a:cubicBezTo>
                  <a:close/>
                </a:path>
              </a:pathLst>
            </a:custGeom>
            <a:solidFill>
              <a:srgbClr val="E37C5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3" name="Freeform 104"/>
            <p:cNvSpPr>
              <a:spLocks/>
            </p:cNvSpPr>
            <p:nvPr/>
          </p:nvSpPr>
          <p:spPr bwMode="auto">
            <a:xfrm>
              <a:off x="4922" y="893"/>
              <a:ext cx="314" cy="380"/>
            </a:xfrm>
            <a:custGeom>
              <a:avLst/>
              <a:gdLst>
                <a:gd name="T0" fmla="*/ 412682 w 131"/>
                <a:gd name="T1" fmla="*/ 1734037 h 149"/>
                <a:gd name="T2" fmla="*/ 820412 w 131"/>
                <a:gd name="T3" fmla="*/ 1665838 h 149"/>
                <a:gd name="T4" fmla="*/ 820412 w 131"/>
                <a:gd name="T5" fmla="*/ 58890 h 149"/>
                <a:gd name="T6" fmla="*/ 412682 w 131"/>
                <a:gd name="T7" fmla="*/ 0 h 149"/>
                <a:gd name="T8" fmla="*/ 0 w 131"/>
                <a:gd name="T9" fmla="*/ 58890 h 149"/>
                <a:gd name="T10" fmla="*/ 0 w 131"/>
                <a:gd name="T11" fmla="*/ 1665838 h 149"/>
                <a:gd name="T12" fmla="*/ 412682 w 131"/>
                <a:gd name="T13" fmla="*/ 1734037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"/>
                <a:gd name="T22" fmla="*/ 0 h 149"/>
                <a:gd name="T23" fmla="*/ 131 w 131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" h="149">
                  <a:moveTo>
                    <a:pt x="66" y="149"/>
                  </a:moveTo>
                  <a:cubicBezTo>
                    <a:pt x="100" y="149"/>
                    <a:pt x="128" y="147"/>
                    <a:pt x="131" y="143"/>
                  </a:cubicBezTo>
                  <a:cubicBezTo>
                    <a:pt x="131" y="5"/>
                    <a:pt x="131" y="5"/>
                    <a:pt x="131" y="5"/>
                  </a:cubicBezTo>
                  <a:cubicBezTo>
                    <a:pt x="120" y="2"/>
                    <a:pt x="95" y="0"/>
                    <a:pt x="66" y="0"/>
                  </a:cubicBezTo>
                  <a:cubicBezTo>
                    <a:pt x="37" y="0"/>
                    <a:pt x="11" y="2"/>
                    <a:pt x="0" y="5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" y="146"/>
                    <a:pt x="31" y="149"/>
                    <a:pt x="66" y="149"/>
                  </a:cubicBezTo>
                  <a:close/>
                </a:path>
              </a:pathLst>
            </a:custGeom>
            <a:noFill/>
            <a:ln w="6350" cap="rnd">
              <a:solidFill>
                <a:srgbClr val="878889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4" name="Freeform 105"/>
            <p:cNvSpPr>
              <a:spLocks/>
            </p:cNvSpPr>
            <p:nvPr/>
          </p:nvSpPr>
          <p:spPr bwMode="auto">
            <a:xfrm>
              <a:off x="4939" y="998"/>
              <a:ext cx="120" cy="2965"/>
            </a:xfrm>
            <a:custGeom>
              <a:avLst/>
              <a:gdLst>
                <a:gd name="T0" fmla="*/ 90379 w 50"/>
                <a:gd name="T1" fmla="*/ 11832582 h 1164"/>
                <a:gd name="T2" fmla="*/ 316846 w 50"/>
                <a:gd name="T3" fmla="*/ 12293919 h 1164"/>
                <a:gd name="T4" fmla="*/ 26611 w 50"/>
                <a:gd name="T5" fmla="*/ 10122203 h 1164"/>
                <a:gd name="T6" fmla="*/ 26611 w 50"/>
                <a:gd name="T7" fmla="*/ 0 h 1164"/>
                <a:gd name="T8" fmla="*/ 90379 w 50"/>
                <a:gd name="T9" fmla="*/ 11832582 h 1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164"/>
                <a:gd name="T17" fmla="*/ 50 w 50"/>
                <a:gd name="T18" fmla="*/ 1164 h 1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164">
                  <a:moveTo>
                    <a:pt x="14" y="1029"/>
                  </a:moveTo>
                  <a:cubicBezTo>
                    <a:pt x="14" y="1060"/>
                    <a:pt x="35" y="1066"/>
                    <a:pt x="50" y="1069"/>
                  </a:cubicBezTo>
                  <a:cubicBezTo>
                    <a:pt x="0" y="1071"/>
                    <a:pt x="4" y="1065"/>
                    <a:pt x="4" y="88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3" y="1164"/>
                    <a:pt x="14" y="840"/>
                    <a:pt x="14" y="10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5" name="Freeform 106"/>
            <p:cNvSpPr>
              <a:spLocks/>
            </p:cNvSpPr>
            <p:nvPr/>
          </p:nvSpPr>
          <p:spPr bwMode="auto">
            <a:xfrm>
              <a:off x="5080" y="743"/>
              <a:ext cx="129" cy="3021"/>
            </a:xfrm>
            <a:custGeom>
              <a:avLst/>
              <a:gdLst>
                <a:gd name="T0" fmla="*/ 5370 w 54"/>
                <a:gd name="T1" fmla="*/ 13637578 h 1186"/>
                <a:gd name="T2" fmla="*/ 326755 w 54"/>
                <a:gd name="T3" fmla="*/ 13200119 h 1186"/>
                <a:gd name="T4" fmla="*/ 326755 w 54"/>
                <a:gd name="T5" fmla="*/ 1056252 h 1186"/>
                <a:gd name="T6" fmla="*/ 301084 w 54"/>
                <a:gd name="T7" fmla="*/ 3367656 h 1186"/>
                <a:gd name="T8" fmla="*/ 301084 w 54"/>
                <a:gd name="T9" fmla="*/ 11221971 h 1186"/>
                <a:gd name="T10" fmla="*/ 301084 w 54"/>
                <a:gd name="T11" fmla="*/ 12508438 h 1186"/>
                <a:gd name="T12" fmla="*/ 284220 w 54"/>
                <a:gd name="T13" fmla="*/ 13177174 h 1186"/>
                <a:gd name="T14" fmla="*/ 0 w 54"/>
                <a:gd name="T15" fmla="*/ 13637578 h 11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1186"/>
                <a:gd name="T26" fmla="*/ 54 w 54"/>
                <a:gd name="T27" fmla="*/ 1186 h 11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1186">
                  <a:moveTo>
                    <a:pt x="1" y="1186"/>
                  </a:moveTo>
                  <a:cubicBezTo>
                    <a:pt x="22" y="1186"/>
                    <a:pt x="54" y="1167"/>
                    <a:pt x="54" y="1148"/>
                  </a:cubicBezTo>
                  <a:cubicBezTo>
                    <a:pt x="54" y="1004"/>
                    <a:pt x="54" y="0"/>
                    <a:pt x="54" y="92"/>
                  </a:cubicBezTo>
                  <a:cubicBezTo>
                    <a:pt x="50" y="293"/>
                    <a:pt x="50" y="293"/>
                    <a:pt x="50" y="293"/>
                  </a:cubicBezTo>
                  <a:cubicBezTo>
                    <a:pt x="50" y="976"/>
                    <a:pt x="50" y="976"/>
                    <a:pt x="50" y="976"/>
                  </a:cubicBezTo>
                  <a:cubicBezTo>
                    <a:pt x="50" y="1022"/>
                    <a:pt x="50" y="1059"/>
                    <a:pt x="50" y="1088"/>
                  </a:cubicBezTo>
                  <a:cubicBezTo>
                    <a:pt x="49" y="1098"/>
                    <a:pt x="49" y="1139"/>
                    <a:pt x="47" y="1146"/>
                  </a:cubicBezTo>
                  <a:cubicBezTo>
                    <a:pt x="38" y="1183"/>
                    <a:pt x="14" y="1182"/>
                    <a:pt x="0" y="118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6" name="Freeform 107"/>
            <p:cNvSpPr>
              <a:spLocks/>
            </p:cNvSpPr>
            <p:nvPr/>
          </p:nvSpPr>
          <p:spPr bwMode="auto">
            <a:xfrm>
              <a:off x="4903" y="725"/>
              <a:ext cx="354" cy="204"/>
            </a:xfrm>
            <a:custGeom>
              <a:avLst/>
              <a:gdLst>
                <a:gd name="T0" fmla="*/ 907455 w 148"/>
                <a:gd name="T1" fmla="*/ 847674 h 80"/>
                <a:gd name="T2" fmla="*/ 907455 w 148"/>
                <a:gd name="T3" fmla="*/ 81944 h 80"/>
                <a:gd name="T4" fmla="*/ 453362 w 148"/>
                <a:gd name="T5" fmla="*/ 0 h 80"/>
                <a:gd name="T6" fmla="*/ 0 w 148"/>
                <a:gd name="T7" fmla="*/ 81944 h 80"/>
                <a:gd name="T8" fmla="*/ 0 w 148"/>
                <a:gd name="T9" fmla="*/ 847674 h 80"/>
                <a:gd name="T10" fmla="*/ 0 w 148"/>
                <a:gd name="T11" fmla="*/ 847674 h 80"/>
                <a:gd name="T12" fmla="*/ 453362 w 148"/>
                <a:gd name="T13" fmla="*/ 929618 h 80"/>
                <a:gd name="T14" fmla="*/ 907455 w 148"/>
                <a:gd name="T15" fmla="*/ 847674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80"/>
                <a:gd name="T26" fmla="*/ 148 w 148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80">
                  <a:moveTo>
                    <a:pt x="148" y="73"/>
                  </a:moveTo>
                  <a:cubicBezTo>
                    <a:pt x="148" y="7"/>
                    <a:pt x="148" y="7"/>
                    <a:pt x="148" y="7"/>
                  </a:cubicBezTo>
                  <a:cubicBezTo>
                    <a:pt x="148" y="3"/>
                    <a:pt x="115" y="0"/>
                    <a:pt x="74" y="0"/>
                  </a:cubicBezTo>
                  <a:cubicBezTo>
                    <a:pt x="33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3" y="80"/>
                    <a:pt x="74" y="80"/>
                  </a:cubicBezTo>
                  <a:cubicBezTo>
                    <a:pt x="115" y="80"/>
                    <a:pt x="148" y="77"/>
                    <a:pt x="148" y="73"/>
                  </a:cubicBezTo>
                </a:path>
              </a:pathLst>
            </a:custGeom>
            <a:solidFill>
              <a:srgbClr val="E483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7" name="Freeform 108"/>
            <p:cNvSpPr>
              <a:spLocks/>
            </p:cNvSpPr>
            <p:nvPr/>
          </p:nvSpPr>
          <p:spPr bwMode="auto">
            <a:xfrm>
              <a:off x="4903" y="725"/>
              <a:ext cx="354" cy="36"/>
            </a:xfrm>
            <a:custGeom>
              <a:avLst/>
              <a:gdLst>
                <a:gd name="T0" fmla="*/ 907455 w 148"/>
                <a:gd name="T1" fmla="*/ 87580 h 14"/>
                <a:gd name="T2" fmla="*/ 453362 w 148"/>
                <a:gd name="T3" fmla="*/ 0 h 14"/>
                <a:gd name="T4" fmla="*/ 0 w 148"/>
                <a:gd name="T5" fmla="*/ 87580 h 14"/>
                <a:gd name="T6" fmla="*/ 0 w 148"/>
                <a:gd name="T7" fmla="*/ 87580 h 14"/>
                <a:gd name="T8" fmla="*/ 453362 w 148"/>
                <a:gd name="T9" fmla="*/ 177729 h 14"/>
                <a:gd name="T10" fmla="*/ 907455 w 148"/>
                <a:gd name="T11" fmla="*/ 8758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4"/>
                <a:gd name="T20" fmla="*/ 148 w 14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4">
                  <a:moveTo>
                    <a:pt x="148" y="7"/>
                  </a:moveTo>
                  <a:cubicBezTo>
                    <a:pt x="148" y="3"/>
                    <a:pt x="115" y="0"/>
                    <a:pt x="74" y="0"/>
                  </a:cubicBezTo>
                  <a:cubicBezTo>
                    <a:pt x="3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3" y="14"/>
                    <a:pt x="74" y="14"/>
                  </a:cubicBezTo>
                  <a:cubicBezTo>
                    <a:pt x="115" y="14"/>
                    <a:pt x="148" y="11"/>
                    <a:pt x="148" y="7"/>
                  </a:cubicBezTo>
                </a:path>
              </a:pathLst>
            </a:custGeom>
            <a:solidFill>
              <a:srgbClr val="F2C2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8" name="Freeform 109"/>
            <p:cNvSpPr>
              <a:spLocks/>
            </p:cNvSpPr>
            <p:nvPr/>
          </p:nvSpPr>
          <p:spPr bwMode="auto">
            <a:xfrm>
              <a:off x="4903" y="725"/>
              <a:ext cx="354" cy="36"/>
            </a:xfrm>
            <a:custGeom>
              <a:avLst/>
              <a:gdLst>
                <a:gd name="T0" fmla="*/ 907455 w 148"/>
                <a:gd name="T1" fmla="*/ 87580 h 14"/>
                <a:gd name="T2" fmla="*/ 453362 w 148"/>
                <a:gd name="T3" fmla="*/ 0 h 14"/>
                <a:gd name="T4" fmla="*/ 0 w 148"/>
                <a:gd name="T5" fmla="*/ 87580 h 14"/>
                <a:gd name="T6" fmla="*/ 0 w 148"/>
                <a:gd name="T7" fmla="*/ 87580 h 14"/>
                <a:gd name="T8" fmla="*/ 453362 w 148"/>
                <a:gd name="T9" fmla="*/ 177729 h 14"/>
                <a:gd name="T10" fmla="*/ 907455 w 148"/>
                <a:gd name="T11" fmla="*/ 8758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8"/>
                <a:gd name="T19" fmla="*/ 0 h 14"/>
                <a:gd name="T20" fmla="*/ 148 w 148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8" h="14">
                  <a:moveTo>
                    <a:pt x="148" y="7"/>
                  </a:moveTo>
                  <a:cubicBezTo>
                    <a:pt x="148" y="3"/>
                    <a:pt x="115" y="0"/>
                    <a:pt x="74" y="0"/>
                  </a:cubicBezTo>
                  <a:cubicBezTo>
                    <a:pt x="33" y="0"/>
                    <a:pt x="0" y="3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3" y="14"/>
                    <a:pt x="74" y="14"/>
                  </a:cubicBezTo>
                  <a:cubicBezTo>
                    <a:pt x="115" y="14"/>
                    <a:pt x="148" y="11"/>
                    <a:pt x="148" y="7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89" name="Freeform 110"/>
            <p:cNvSpPr>
              <a:spLocks/>
            </p:cNvSpPr>
            <p:nvPr/>
          </p:nvSpPr>
          <p:spPr bwMode="auto">
            <a:xfrm>
              <a:off x="4903" y="725"/>
              <a:ext cx="354" cy="204"/>
            </a:xfrm>
            <a:custGeom>
              <a:avLst/>
              <a:gdLst>
                <a:gd name="T0" fmla="*/ 907455 w 148"/>
                <a:gd name="T1" fmla="*/ 847674 h 80"/>
                <a:gd name="T2" fmla="*/ 907455 w 148"/>
                <a:gd name="T3" fmla="*/ 81944 h 80"/>
                <a:gd name="T4" fmla="*/ 453362 w 148"/>
                <a:gd name="T5" fmla="*/ 0 h 80"/>
                <a:gd name="T6" fmla="*/ 0 w 148"/>
                <a:gd name="T7" fmla="*/ 81944 h 80"/>
                <a:gd name="T8" fmla="*/ 0 w 148"/>
                <a:gd name="T9" fmla="*/ 847674 h 80"/>
                <a:gd name="T10" fmla="*/ 0 w 148"/>
                <a:gd name="T11" fmla="*/ 847674 h 80"/>
                <a:gd name="T12" fmla="*/ 453362 w 148"/>
                <a:gd name="T13" fmla="*/ 929618 h 80"/>
                <a:gd name="T14" fmla="*/ 907455 w 148"/>
                <a:gd name="T15" fmla="*/ 847674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8"/>
                <a:gd name="T25" fmla="*/ 0 h 80"/>
                <a:gd name="T26" fmla="*/ 148 w 148"/>
                <a:gd name="T27" fmla="*/ 80 h 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8" h="80">
                  <a:moveTo>
                    <a:pt x="148" y="73"/>
                  </a:moveTo>
                  <a:cubicBezTo>
                    <a:pt x="148" y="7"/>
                    <a:pt x="148" y="7"/>
                    <a:pt x="148" y="7"/>
                  </a:cubicBezTo>
                  <a:cubicBezTo>
                    <a:pt x="148" y="3"/>
                    <a:pt x="115" y="0"/>
                    <a:pt x="74" y="0"/>
                  </a:cubicBezTo>
                  <a:cubicBezTo>
                    <a:pt x="33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33" y="80"/>
                    <a:pt x="74" y="80"/>
                  </a:cubicBezTo>
                  <a:cubicBezTo>
                    <a:pt x="115" y="80"/>
                    <a:pt x="148" y="77"/>
                    <a:pt x="148" y="73"/>
                  </a:cubicBezTo>
                </a:path>
              </a:pathLst>
            </a:custGeom>
            <a:noFill/>
            <a:ln w="63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90" name="Oval 111"/>
            <p:cNvSpPr>
              <a:spLocks noChangeArrowheads="1"/>
            </p:cNvSpPr>
            <p:nvPr/>
          </p:nvSpPr>
          <p:spPr bwMode="auto">
            <a:xfrm>
              <a:off x="5016" y="1441"/>
              <a:ext cx="36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3891" name="Oval 112"/>
            <p:cNvSpPr>
              <a:spLocks noChangeArrowheads="1"/>
            </p:cNvSpPr>
            <p:nvPr/>
          </p:nvSpPr>
          <p:spPr bwMode="auto">
            <a:xfrm>
              <a:off x="5063" y="1448"/>
              <a:ext cx="22" cy="2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3892" name="Oval 113"/>
            <p:cNvSpPr>
              <a:spLocks noChangeArrowheads="1"/>
            </p:cNvSpPr>
            <p:nvPr/>
          </p:nvSpPr>
          <p:spPr bwMode="auto">
            <a:xfrm>
              <a:off x="4987" y="1443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3893" name="Oval 114"/>
            <p:cNvSpPr>
              <a:spLocks noChangeArrowheads="1"/>
            </p:cNvSpPr>
            <p:nvPr/>
          </p:nvSpPr>
          <p:spPr bwMode="auto">
            <a:xfrm>
              <a:off x="5016" y="2162"/>
              <a:ext cx="36" cy="3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3894" name="Oval 115"/>
            <p:cNvSpPr>
              <a:spLocks noChangeArrowheads="1"/>
            </p:cNvSpPr>
            <p:nvPr/>
          </p:nvSpPr>
          <p:spPr bwMode="auto">
            <a:xfrm>
              <a:off x="5063" y="2169"/>
              <a:ext cx="22" cy="2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3895" name="Oval 116"/>
            <p:cNvSpPr>
              <a:spLocks noChangeArrowheads="1"/>
            </p:cNvSpPr>
            <p:nvPr/>
          </p:nvSpPr>
          <p:spPr bwMode="auto">
            <a:xfrm>
              <a:off x="4987" y="2164"/>
              <a:ext cx="17" cy="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33896" name="Freeform 117"/>
            <p:cNvSpPr>
              <a:spLocks/>
            </p:cNvSpPr>
            <p:nvPr/>
          </p:nvSpPr>
          <p:spPr bwMode="auto">
            <a:xfrm>
              <a:off x="4913" y="761"/>
              <a:ext cx="308" cy="163"/>
            </a:xfrm>
            <a:custGeom>
              <a:avLst/>
              <a:gdLst>
                <a:gd name="T0" fmla="*/ 60215 w 129"/>
                <a:gd name="T1" fmla="*/ 35468 h 64"/>
                <a:gd name="T2" fmla="*/ 368483 w 129"/>
                <a:gd name="T3" fmla="*/ 67403 h 64"/>
                <a:gd name="T4" fmla="*/ 746554 w 129"/>
                <a:gd name="T5" fmla="*/ 35468 h 64"/>
                <a:gd name="T6" fmla="*/ 763415 w 129"/>
                <a:gd name="T7" fmla="*/ 67403 h 64"/>
                <a:gd name="T8" fmla="*/ 398115 w 129"/>
                <a:gd name="T9" fmla="*/ 332935 h 64"/>
                <a:gd name="T10" fmla="*/ 337897 w 129"/>
                <a:gd name="T11" fmla="*/ 423288 h 64"/>
                <a:gd name="T12" fmla="*/ 337897 w 129"/>
                <a:gd name="T13" fmla="*/ 667281 h 64"/>
                <a:gd name="T14" fmla="*/ 187054 w 129"/>
                <a:gd name="T15" fmla="*/ 690211 h 64"/>
                <a:gd name="T16" fmla="*/ 18167 w 129"/>
                <a:gd name="T17" fmla="*/ 585952 h 64"/>
                <a:gd name="T18" fmla="*/ 5365 w 129"/>
                <a:gd name="T19" fmla="*/ 67403 h 64"/>
                <a:gd name="T20" fmla="*/ 60215 w 129"/>
                <a:gd name="T21" fmla="*/ 35468 h 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9"/>
                <a:gd name="T34" fmla="*/ 0 h 64"/>
                <a:gd name="T35" fmla="*/ 129 w 129"/>
                <a:gd name="T36" fmla="*/ 64 h 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9" h="64">
                  <a:moveTo>
                    <a:pt x="10" y="3"/>
                  </a:moveTo>
                  <a:cubicBezTo>
                    <a:pt x="26" y="6"/>
                    <a:pt x="45" y="7"/>
                    <a:pt x="61" y="6"/>
                  </a:cubicBezTo>
                  <a:cubicBezTo>
                    <a:pt x="80" y="5"/>
                    <a:pt x="105" y="3"/>
                    <a:pt x="124" y="3"/>
                  </a:cubicBezTo>
                  <a:cubicBezTo>
                    <a:pt x="129" y="2"/>
                    <a:pt x="127" y="6"/>
                    <a:pt x="127" y="6"/>
                  </a:cubicBezTo>
                  <a:cubicBezTo>
                    <a:pt x="120" y="22"/>
                    <a:pt x="79" y="21"/>
                    <a:pt x="66" y="29"/>
                  </a:cubicBezTo>
                  <a:cubicBezTo>
                    <a:pt x="62" y="31"/>
                    <a:pt x="58" y="33"/>
                    <a:pt x="56" y="37"/>
                  </a:cubicBezTo>
                  <a:cubicBezTo>
                    <a:pt x="55" y="41"/>
                    <a:pt x="58" y="55"/>
                    <a:pt x="56" y="58"/>
                  </a:cubicBezTo>
                  <a:cubicBezTo>
                    <a:pt x="51" y="64"/>
                    <a:pt x="37" y="60"/>
                    <a:pt x="31" y="60"/>
                  </a:cubicBezTo>
                  <a:cubicBezTo>
                    <a:pt x="17" y="61"/>
                    <a:pt x="6" y="59"/>
                    <a:pt x="3" y="51"/>
                  </a:cubicBezTo>
                  <a:cubicBezTo>
                    <a:pt x="0" y="41"/>
                    <a:pt x="0" y="18"/>
                    <a:pt x="1" y="6"/>
                  </a:cubicBezTo>
                  <a:cubicBezTo>
                    <a:pt x="1" y="4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EBA4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97" name="Freeform 118"/>
            <p:cNvSpPr>
              <a:spLocks/>
            </p:cNvSpPr>
            <p:nvPr/>
          </p:nvSpPr>
          <p:spPr bwMode="auto">
            <a:xfrm>
              <a:off x="5075" y="781"/>
              <a:ext cx="170" cy="138"/>
            </a:xfrm>
            <a:custGeom>
              <a:avLst/>
              <a:gdLst>
                <a:gd name="T0" fmla="*/ 87588 w 71"/>
                <a:gd name="T1" fmla="*/ 627844 h 54"/>
                <a:gd name="T2" fmla="*/ 279839 w 71"/>
                <a:gd name="T3" fmla="*/ 603661 h 54"/>
                <a:gd name="T4" fmla="*/ 395130 w 71"/>
                <a:gd name="T5" fmla="*/ 571064 h 54"/>
                <a:gd name="T6" fmla="*/ 426781 w 71"/>
                <a:gd name="T7" fmla="*/ 382165 h 54"/>
                <a:gd name="T8" fmla="*/ 421317 w 71"/>
                <a:gd name="T9" fmla="*/ 199995 h 54"/>
                <a:gd name="T10" fmla="*/ 421317 w 71"/>
                <a:gd name="T11" fmla="*/ 84149 h 54"/>
                <a:gd name="T12" fmla="*/ 413797 w 71"/>
                <a:gd name="T13" fmla="*/ 0 h 54"/>
                <a:gd name="T14" fmla="*/ 391192 w 71"/>
                <a:gd name="T15" fmla="*/ 215047 h 54"/>
                <a:gd name="T16" fmla="*/ 271119 w 71"/>
                <a:gd name="T17" fmla="*/ 367446 h 54"/>
                <a:gd name="T18" fmla="*/ 87588 w 71"/>
                <a:gd name="T19" fmla="*/ 571064 h 54"/>
                <a:gd name="T20" fmla="*/ 0 w 71"/>
                <a:gd name="T21" fmla="*/ 618662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1"/>
                <a:gd name="T34" fmla="*/ 0 h 54"/>
                <a:gd name="T35" fmla="*/ 71 w 71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1" h="54">
                  <a:moveTo>
                    <a:pt x="14" y="53"/>
                  </a:moveTo>
                  <a:cubicBezTo>
                    <a:pt x="24" y="54"/>
                    <a:pt x="35" y="52"/>
                    <a:pt x="45" y="51"/>
                  </a:cubicBezTo>
                  <a:cubicBezTo>
                    <a:pt x="51" y="50"/>
                    <a:pt x="58" y="50"/>
                    <a:pt x="64" y="48"/>
                  </a:cubicBezTo>
                  <a:cubicBezTo>
                    <a:pt x="71" y="45"/>
                    <a:pt x="69" y="38"/>
                    <a:pt x="69" y="32"/>
                  </a:cubicBezTo>
                  <a:cubicBezTo>
                    <a:pt x="69" y="27"/>
                    <a:pt x="68" y="22"/>
                    <a:pt x="68" y="17"/>
                  </a:cubicBezTo>
                  <a:cubicBezTo>
                    <a:pt x="67" y="14"/>
                    <a:pt x="68" y="10"/>
                    <a:pt x="68" y="7"/>
                  </a:cubicBezTo>
                  <a:cubicBezTo>
                    <a:pt x="67" y="5"/>
                    <a:pt x="66" y="2"/>
                    <a:pt x="67" y="0"/>
                  </a:cubicBezTo>
                  <a:cubicBezTo>
                    <a:pt x="64" y="5"/>
                    <a:pt x="65" y="12"/>
                    <a:pt x="63" y="18"/>
                  </a:cubicBezTo>
                  <a:cubicBezTo>
                    <a:pt x="59" y="28"/>
                    <a:pt x="53" y="28"/>
                    <a:pt x="44" y="31"/>
                  </a:cubicBezTo>
                  <a:cubicBezTo>
                    <a:pt x="33" y="35"/>
                    <a:pt x="24" y="44"/>
                    <a:pt x="14" y="48"/>
                  </a:cubicBezTo>
                  <a:cubicBezTo>
                    <a:pt x="11" y="49"/>
                    <a:pt x="3" y="53"/>
                    <a:pt x="0" y="52"/>
                  </a:cubicBezTo>
                </a:path>
              </a:pathLst>
            </a:custGeom>
            <a:solidFill>
              <a:srgbClr val="CF5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98" name="Freeform 119"/>
            <p:cNvSpPr>
              <a:spLocks/>
            </p:cNvSpPr>
            <p:nvPr/>
          </p:nvSpPr>
          <p:spPr bwMode="auto">
            <a:xfrm>
              <a:off x="4920" y="784"/>
              <a:ext cx="143" cy="107"/>
            </a:xfrm>
            <a:custGeom>
              <a:avLst/>
              <a:gdLst>
                <a:gd name="T0" fmla="*/ 24908 w 60"/>
                <a:gd name="T1" fmla="*/ 81468 h 42"/>
                <a:gd name="T2" fmla="*/ 5293 w 60"/>
                <a:gd name="T3" fmla="*/ 320995 h 42"/>
                <a:gd name="T4" fmla="*/ 42914 w 60"/>
                <a:gd name="T5" fmla="*/ 437976 h 42"/>
                <a:gd name="T6" fmla="*/ 136355 w 60"/>
                <a:gd name="T7" fmla="*/ 447291 h 42"/>
                <a:gd name="T8" fmla="*/ 136355 w 60"/>
                <a:gd name="T9" fmla="*/ 320995 h 42"/>
                <a:gd name="T10" fmla="*/ 188233 w 60"/>
                <a:gd name="T11" fmla="*/ 184598 h 42"/>
                <a:gd name="T12" fmla="*/ 355210 w 60"/>
                <a:gd name="T13" fmla="*/ 58465 h 42"/>
                <a:gd name="T14" fmla="*/ 225757 w 60"/>
                <a:gd name="T15" fmla="*/ 35516 h 42"/>
                <a:gd name="T16" fmla="*/ 34456 w 60"/>
                <a:gd name="T17" fmla="*/ 44530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2"/>
                <a:gd name="T29" fmla="*/ 60 w 60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2">
                  <a:moveTo>
                    <a:pt x="4" y="7"/>
                  </a:moveTo>
                  <a:cubicBezTo>
                    <a:pt x="0" y="11"/>
                    <a:pt x="0" y="19"/>
                    <a:pt x="1" y="28"/>
                  </a:cubicBezTo>
                  <a:cubicBezTo>
                    <a:pt x="2" y="32"/>
                    <a:pt x="4" y="36"/>
                    <a:pt x="7" y="38"/>
                  </a:cubicBezTo>
                  <a:cubicBezTo>
                    <a:pt x="11" y="40"/>
                    <a:pt x="21" y="42"/>
                    <a:pt x="23" y="39"/>
                  </a:cubicBezTo>
                  <a:cubicBezTo>
                    <a:pt x="25" y="36"/>
                    <a:pt x="22" y="32"/>
                    <a:pt x="23" y="28"/>
                  </a:cubicBezTo>
                  <a:cubicBezTo>
                    <a:pt x="24" y="24"/>
                    <a:pt x="29" y="19"/>
                    <a:pt x="32" y="16"/>
                  </a:cubicBezTo>
                  <a:cubicBezTo>
                    <a:pt x="41" y="10"/>
                    <a:pt x="52" y="12"/>
                    <a:pt x="60" y="5"/>
                  </a:cubicBezTo>
                  <a:cubicBezTo>
                    <a:pt x="57" y="1"/>
                    <a:pt x="43" y="2"/>
                    <a:pt x="38" y="3"/>
                  </a:cubicBezTo>
                  <a:cubicBezTo>
                    <a:pt x="29" y="3"/>
                    <a:pt x="11" y="0"/>
                    <a:pt x="6" y="4"/>
                  </a:cubicBezTo>
                </a:path>
              </a:pathLst>
            </a:custGeom>
            <a:solidFill>
              <a:srgbClr val="F4CB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899" name="Freeform 120"/>
            <p:cNvSpPr>
              <a:spLocks/>
            </p:cNvSpPr>
            <p:nvPr/>
          </p:nvSpPr>
          <p:spPr bwMode="auto">
            <a:xfrm>
              <a:off x="4930" y="794"/>
              <a:ext cx="50" cy="56"/>
            </a:xfrm>
            <a:custGeom>
              <a:avLst/>
              <a:gdLst>
                <a:gd name="T0" fmla="*/ 12540 w 21"/>
                <a:gd name="T1" fmla="*/ 44332 h 22"/>
                <a:gd name="T2" fmla="*/ 5267 w 21"/>
                <a:gd name="T3" fmla="*/ 171080 h 22"/>
                <a:gd name="T4" fmla="*/ 34286 w 21"/>
                <a:gd name="T5" fmla="*/ 206477 h 22"/>
                <a:gd name="T6" fmla="*/ 51576 w 21"/>
                <a:gd name="T7" fmla="*/ 81116 h 22"/>
                <a:gd name="T8" fmla="*/ 122800 w 21"/>
                <a:gd name="T9" fmla="*/ 22879 h 22"/>
                <a:gd name="T10" fmla="*/ 29857 w 21"/>
                <a:gd name="T11" fmla="*/ 3539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"/>
                <a:gd name="T19" fmla="*/ 0 h 22"/>
                <a:gd name="T20" fmla="*/ 21 w 2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" h="22">
                  <a:moveTo>
                    <a:pt x="2" y="4"/>
                  </a:moveTo>
                  <a:cubicBezTo>
                    <a:pt x="1" y="8"/>
                    <a:pt x="0" y="11"/>
                    <a:pt x="1" y="15"/>
                  </a:cubicBezTo>
                  <a:cubicBezTo>
                    <a:pt x="1" y="18"/>
                    <a:pt x="4" y="22"/>
                    <a:pt x="6" y="18"/>
                  </a:cubicBezTo>
                  <a:cubicBezTo>
                    <a:pt x="8" y="14"/>
                    <a:pt x="5" y="10"/>
                    <a:pt x="9" y="7"/>
                  </a:cubicBezTo>
                  <a:cubicBezTo>
                    <a:pt x="12" y="4"/>
                    <a:pt x="18" y="5"/>
                    <a:pt x="21" y="2"/>
                  </a:cubicBezTo>
                  <a:cubicBezTo>
                    <a:pt x="18" y="0"/>
                    <a:pt x="9" y="2"/>
                    <a:pt x="5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900" name="Freeform 121"/>
            <p:cNvSpPr>
              <a:spLocks/>
            </p:cNvSpPr>
            <p:nvPr/>
          </p:nvSpPr>
          <p:spPr bwMode="auto">
            <a:xfrm>
              <a:off x="5171" y="845"/>
              <a:ext cx="72" cy="61"/>
            </a:xfrm>
            <a:custGeom>
              <a:avLst/>
              <a:gdLst>
                <a:gd name="T0" fmla="*/ 0 w 30"/>
                <a:gd name="T1" fmla="*/ 269836 h 24"/>
                <a:gd name="T2" fmla="*/ 126547 w 30"/>
                <a:gd name="T3" fmla="*/ 247472 h 24"/>
                <a:gd name="T4" fmla="*/ 153278 w 30"/>
                <a:gd name="T5" fmla="*/ 0 h 24"/>
                <a:gd name="T6" fmla="*/ 37658 w 30"/>
                <a:gd name="T7" fmla="*/ 23504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4"/>
                <a:gd name="T14" fmla="*/ 30 w 3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4">
                  <a:moveTo>
                    <a:pt x="0" y="24"/>
                  </a:moveTo>
                  <a:cubicBezTo>
                    <a:pt x="6" y="23"/>
                    <a:pt x="14" y="24"/>
                    <a:pt x="20" y="22"/>
                  </a:cubicBezTo>
                  <a:cubicBezTo>
                    <a:pt x="30" y="19"/>
                    <a:pt x="29" y="7"/>
                    <a:pt x="24" y="0"/>
                  </a:cubicBezTo>
                  <a:cubicBezTo>
                    <a:pt x="23" y="14"/>
                    <a:pt x="22" y="19"/>
                    <a:pt x="6" y="21"/>
                  </a:cubicBezTo>
                </a:path>
              </a:pathLst>
            </a:custGeom>
            <a:solidFill>
              <a:srgbClr val="B758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4" name="Groupe 116"/>
          <p:cNvGrpSpPr>
            <a:grpSpLocks/>
          </p:cNvGrpSpPr>
          <p:nvPr/>
        </p:nvGrpSpPr>
        <p:grpSpPr bwMode="auto">
          <a:xfrm>
            <a:off x="258638" y="3389784"/>
            <a:ext cx="8650287" cy="3079750"/>
            <a:chOff x="443445" y="3749675"/>
            <a:chExt cx="8166800" cy="3079750"/>
          </a:xfrm>
        </p:grpSpPr>
        <p:sp>
          <p:nvSpPr>
            <p:cNvPr id="33812" name="Line 8"/>
            <p:cNvSpPr>
              <a:spLocks noChangeShapeType="1"/>
            </p:cNvSpPr>
            <p:nvPr/>
          </p:nvSpPr>
          <p:spPr bwMode="auto">
            <a:xfrm>
              <a:off x="4503738" y="460533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>
              <a:off x="4403725" y="457835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cxnSp>
          <p:nvCxnSpPr>
            <p:cNvPr id="87" name="Connecteur droit avec flèche 86"/>
            <p:cNvCxnSpPr/>
            <p:nvPr/>
          </p:nvCxnSpPr>
          <p:spPr>
            <a:xfrm rot="5400000">
              <a:off x="4403454" y="4768190"/>
              <a:ext cx="285750" cy="4496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16200000" flipH="1">
              <a:off x="2710643" y="2796945"/>
              <a:ext cx="498475" cy="315641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 rot="10800000">
              <a:off x="3449979" y="4151313"/>
              <a:ext cx="1086608" cy="47148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flipV="1">
              <a:off x="4544081" y="4016375"/>
              <a:ext cx="1065625" cy="611188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>
            <a:xfrm flipV="1">
              <a:off x="4544081" y="3749675"/>
              <a:ext cx="3049998" cy="87947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utoShape 28"/>
            <p:cNvSpPr>
              <a:spLocks noChangeArrowheads="1"/>
            </p:cNvSpPr>
            <p:nvPr/>
          </p:nvSpPr>
          <p:spPr bwMode="auto">
            <a:xfrm>
              <a:off x="971320" y="4964007"/>
              <a:ext cx="3520723" cy="1528465"/>
            </a:xfrm>
            <a:prstGeom prst="leftArrow">
              <a:avLst>
                <a:gd name="adj1" fmla="val 50000"/>
                <a:gd name="adj2" fmla="val 171832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400" b="1">
                <a:solidFill>
                  <a:srgbClr val="C0C0C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3822" name="Text Box 29"/>
            <p:cNvSpPr txBox="1">
              <a:spLocks noChangeArrowheads="1"/>
            </p:cNvSpPr>
            <p:nvPr/>
          </p:nvSpPr>
          <p:spPr bwMode="auto">
            <a:xfrm>
              <a:off x="1395164" y="5130800"/>
              <a:ext cx="1516756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b="1">
                  <a:latin typeface="Calibri" pitchFamily="34" charset="0"/>
                  <a:cs typeface="Arial" charset="0"/>
                </a:rPr>
                <a:t>Risque de rejet</a:t>
              </a:r>
            </a:p>
          </p:txBody>
        </p:sp>
        <p:sp>
          <p:nvSpPr>
            <p:cNvPr id="94" name="AutoShape 30"/>
            <p:cNvSpPr>
              <a:spLocks noChangeArrowheads="1"/>
            </p:cNvSpPr>
            <p:nvPr/>
          </p:nvSpPr>
          <p:spPr bwMode="auto">
            <a:xfrm>
              <a:off x="4491854" y="4964007"/>
              <a:ext cx="3583538" cy="1528465"/>
            </a:xfrm>
            <a:prstGeom prst="rightArrow">
              <a:avLst>
                <a:gd name="adj1" fmla="val 50000"/>
                <a:gd name="adj2" fmla="val 1749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9900"/>
                </a:gs>
              </a:gsLst>
              <a:lin ang="0" scaled="1"/>
            </a:gradFill>
            <a:ln w="1270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400" b="1">
                <a:solidFill>
                  <a:srgbClr val="C0C0C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3826" name="Text Box 31"/>
            <p:cNvSpPr txBox="1">
              <a:spLocks noChangeArrowheads="1"/>
            </p:cNvSpPr>
            <p:nvPr/>
          </p:nvSpPr>
          <p:spPr bwMode="auto">
            <a:xfrm>
              <a:off x="5003800" y="5130800"/>
              <a:ext cx="3556000" cy="36671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b="1">
                  <a:latin typeface="Calibri" pitchFamily="34" charset="0"/>
                  <a:cs typeface="Arial" charset="0"/>
                </a:rPr>
                <a:t>Tolerance potentielle</a:t>
              </a:r>
            </a:p>
          </p:txBody>
        </p:sp>
        <p:sp>
          <p:nvSpPr>
            <p:cNvPr id="33827" name="Line 32"/>
            <p:cNvSpPr>
              <a:spLocks noChangeShapeType="1"/>
            </p:cNvSpPr>
            <p:nvPr/>
          </p:nvSpPr>
          <p:spPr bwMode="auto">
            <a:xfrm flipH="1">
              <a:off x="1035050" y="5754688"/>
              <a:ext cx="23034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3828" name="Text Box 33"/>
            <p:cNvSpPr txBox="1">
              <a:spLocks noChangeArrowheads="1"/>
            </p:cNvSpPr>
            <p:nvPr/>
          </p:nvSpPr>
          <p:spPr bwMode="auto">
            <a:xfrm>
              <a:off x="504895" y="5754688"/>
              <a:ext cx="3447172" cy="3667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b="1">
                  <a:latin typeface="Calibri" pitchFamily="34" charset="0"/>
                  <a:cs typeface="Arial" charset="0"/>
                </a:rPr>
                <a:t>Majoration du traitement et du suivi</a:t>
              </a:r>
            </a:p>
          </p:txBody>
        </p:sp>
        <p:sp>
          <p:nvSpPr>
            <p:cNvPr id="33829" name="Line 34"/>
            <p:cNvSpPr>
              <a:spLocks noChangeShapeType="1"/>
            </p:cNvSpPr>
            <p:nvPr/>
          </p:nvSpPr>
          <p:spPr bwMode="auto">
            <a:xfrm flipH="1">
              <a:off x="5707063" y="5754688"/>
              <a:ext cx="23034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33830" name="Text Box 35"/>
            <p:cNvSpPr txBox="1">
              <a:spLocks noChangeArrowheads="1"/>
            </p:cNvSpPr>
            <p:nvPr/>
          </p:nvSpPr>
          <p:spPr bwMode="auto">
            <a:xfrm>
              <a:off x="5632188" y="5754688"/>
              <a:ext cx="2724765" cy="3667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b="1">
                  <a:latin typeface="Calibri" pitchFamily="34" charset="0"/>
                  <a:cs typeface="Arial" charset="0"/>
                </a:rPr>
                <a:t>Réduction progressive des IS</a:t>
              </a:r>
            </a:p>
          </p:txBody>
        </p:sp>
        <p:sp>
          <p:nvSpPr>
            <p:cNvPr id="33831" name="ZoneTexte 22"/>
            <p:cNvSpPr txBox="1">
              <a:spLocks noChangeArrowheads="1"/>
            </p:cNvSpPr>
            <p:nvPr/>
          </p:nvSpPr>
          <p:spPr bwMode="auto">
            <a:xfrm>
              <a:off x="443445" y="5072063"/>
              <a:ext cx="448133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8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-1</a:t>
              </a:r>
            </a:p>
          </p:txBody>
        </p:sp>
        <p:sp>
          <p:nvSpPr>
            <p:cNvPr id="33832" name="ZoneTexte 23"/>
            <p:cNvSpPr txBox="1">
              <a:spLocks noChangeArrowheads="1"/>
            </p:cNvSpPr>
            <p:nvPr/>
          </p:nvSpPr>
          <p:spPr bwMode="auto">
            <a:xfrm>
              <a:off x="8097666" y="5105400"/>
              <a:ext cx="512579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800" b="1">
                  <a:solidFill>
                    <a:srgbClr val="00B050"/>
                  </a:solidFill>
                  <a:latin typeface="Calibri" pitchFamily="34" charset="0"/>
                  <a:cs typeface="Arial" charset="0"/>
                </a:rPr>
                <a:t>+1</a:t>
              </a:r>
            </a:p>
          </p:txBody>
        </p:sp>
        <p:sp>
          <p:nvSpPr>
            <p:cNvPr id="33833" name="ZoneTexte 50"/>
            <p:cNvSpPr txBox="1">
              <a:spLocks noChangeArrowheads="1"/>
            </p:cNvSpPr>
            <p:nvPr/>
          </p:nvSpPr>
          <p:spPr bwMode="auto">
            <a:xfrm>
              <a:off x="4322263" y="5730875"/>
              <a:ext cx="34471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800" b="1">
                  <a:solidFill>
                    <a:srgbClr val="2D2DB9"/>
                  </a:solidFill>
                  <a:latin typeface="Calibri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33834" name="ZoneTexte 38"/>
            <p:cNvSpPr txBox="1">
              <a:spLocks noChangeArrowheads="1"/>
            </p:cNvSpPr>
            <p:nvPr/>
          </p:nvSpPr>
          <p:spPr bwMode="auto">
            <a:xfrm>
              <a:off x="4322263" y="5734050"/>
              <a:ext cx="34471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fr-FR" sz="2800" b="1">
                  <a:solidFill>
                    <a:srgbClr val="2D2DB9"/>
                  </a:solidFill>
                  <a:latin typeface="Calibri" pitchFamily="34" charset="0"/>
                  <a:cs typeface="Arial" charset="0"/>
                </a:rPr>
                <a:t>0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446545" y="4996780"/>
              <a:ext cx="118921" cy="769441"/>
            </a:xfrm>
            <a:prstGeom prst="rect">
              <a:avLst/>
            </a:prstGeom>
            <a:solidFill>
              <a:schemeClr val="accent2">
                <a:alpha val="39999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contourW="12700" prstMaterial="dkEdge">
              <a:contourClr>
                <a:schemeClr val="accent2"/>
              </a:contourClr>
            </a:sp3d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400" b="1">
                <a:solidFill>
                  <a:srgbClr val="C0C0C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33838" name="Rectangle 43"/>
            <p:cNvSpPr>
              <a:spLocks noChangeArrowheads="1"/>
            </p:cNvSpPr>
            <p:nvPr/>
          </p:nvSpPr>
          <p:spPr bwMode="auto">
            <a:xfrm>
              <a:off x="4506472" y="6310313"/>
              <a:ext cx="163686" cy="51911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b="1">
                <a:solidFill>
                  <a:srgbClr val="008000"/>
                </a:solidFill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33808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r>
              <a:rPr lang="fr-FR" sz="28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fr-FR" sz="1200">
                <a:solidFill>
                  <a:srgbClr val="404040"/>
                </a:solidFill>
                <a:latin typeface="Calibri" pitchFamily="34" charset="0"/>
              </a:rPr>
              <a:t>Données Informatisées et VAlidées en Transplantation</a:t>
            </a:r>
            <a:endParaRPr lang="fr-FR" sz="16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fr-FR" sz="2000" b="1">
              <a:solidFill>
                <a:srgbClr val="FFFFFF"/>
              </a:solidFill>
            </a:endParaRPr>
          </a:p>
        </p:txBody>
      </p:sp>
      <p:cxnSp>
        <p:nvCxnSpPr>
          <p:cNvPr id="3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1" name="Imag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04" name="Text Box 112"/>
          <p:cNvSpPr txBox="1">
            <a:spLocks noChangeArrowheads="1"/>
          </p:cNvSpPr>
          <p:nvPr/>
        </p:nvSpPr>
        <p:spPr bwMode="auto">
          <a:xfrm>
            <a:off x="4140200" y="115888"/>
            <a:ext cx="500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Vers un score immunologique de suivi des greffons après validation des BIOMARKERS</a:t>
            </a:r>
            <a:endParaRPr lang="fr-F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Données Informatisées et </a:t>
            </a:r>
            <a:r>
              <a:rPr lang="fr-F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VAlidées</a:t>
            </a:r>
            <a:r>
              <a:rPr lang="fr-F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Transplantation</a:t>
            </a:r>
            <a:endParaRPr lang="fr-FR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38" name="Espace réservé du contenu 2"/>
          <p:cNvSpPr>
            <a:spLocks noGrp="1"/>
          </p:cNvSpPr>
          <p:nvPr>
            <p:ph idx="1"/>
          </p:nvPr>
        </p:nvSpPr>
        <p:spPr>
          <a:xfrm>
            <a:off x="1476375" y="1989138"/>
            <a:ext cx="6048375" cy="4032250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fr-FR" sz="2400" dirty="0" smtClean="0">
                <a:solidFill>
                  <a:srgbClr val="C00000"/>
                </a:solidFill>
              </a:rPr>
              <a:t>Introduction: La cohorte DIVAT</a:t>
            </a:r>
          </a:p>
          <a:p>
            <a:pPr marL="457200" indent="-457200" eaLnBrk="1" hangingPunct="1">
              <a:buFont typeface="Arial" charset="0"/>
              <a:buAutoNum type="arabicPeriod"/>
            </a:pPr>
            <a:endParaRPr lang="fr-FR" sz="1400" dirty="0" smtClean="0">
              <a:solidFill>
                <a:srgbClr val="C00000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endParaRPr lang="fr-FR" sz="1400" dirty="0" smtClean="0">
              <a:solidFill>
                <a:srgbClr val="C00000"/>
              </a:solidFill>
            </a:endParaRP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fr-FR" sz="2400" dirty="0" smtClean="0">
                <a:solidFill>
                  <a:srgbClr val="C00000"/>
                </a:solidFill>
              </a:rPr>
              <a:t>La </a:t>
            </a:r>
            <a:r>
              <a:rPr lang="fr-FR" sz="2400" dirty="0" err="1" smtClean="0">
                <a:solidFill>
                  <a:srgbClr val="C00000"/>
                </a:solidFill>
              </a:rPr>
              <a:t>biocollection</a:t>
            </a:r>
            <a:r>
              <a:rPr lang="fr-FR" sz="2400" dirty="0" smtClean="0">
                <a:solidFill>
                  <a:srgbClr val="C00000"/>
                </a:solidFill>
              </a:rPr>
              <a:t> DIVAT</a:t>
            </a:r>
          </a:p>
          <a:p>
            <a:pPr marL="457200" indent="-457200" eaLnBrk="1" hangingPunct="1">
              <a:buFont typeface="Arial" charset="0"/>
              <a:buNone/>
            </a:pPr>
            <a:endParaRPr lang="fr-FR" sz="1400" dirty="0" smtClean="0">
              <a:solidFill>
                <a:srgbClr val="C00000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endParaRPr lang="fr-FR" sz="1400" dirty="0" smtClean="0">
              <a:solidFill>
                <a:srgbClr val="C00000"/>
              </a:solidFill>
            </a:endParaRPr>
          </a:p>
          <a:p>
            <a:pPr marL="457200" indent="-457200" eaLnBrk="1" hangingPunct="1">
              <a:spcBef>
                <a:spcPct val="0"/>
              </a:spcBef>
              <a:buFontTx/>
              <a:buNone/>
            </a:pPr>
            <a:r>
              <a:rPr lang="fr-FR" sz="2400" dirty="0" smtClean="0">
                <a:solidFill>
                  <a:srgbClr val="C00000"/>
                </a:solidFill>
              </a:rPr>
              <a:t>3</a:t>
            </a:r>
            <a:r>
              <a:rPr lang="fr-FR" sz="2400" dirty="0" smtClean="0">
                <a:solidFill>
                  <a:srgbClr val="FF0000"/>
                </a:solidFill>
              </a:rPr>
              <a:t>. 	</a:t>
            </a:r>
            <a:r>
              <a:rPr lang="fr-FR" sz="2400" dirty="0" smtClean="0">
                <a:solidFill>
                  <a:srgbClr val="CC0000"/>
                </a:solidFill>
              </a:rPr>
              <a:t>A propos d’un exemple : identification de </a:t>
            </a:r>
            <a:r>
              <a:rPr lang="fr-FR" sz="2400" dirty="0" err="1" smtClean="0">
                <a:solidFill>
                  <a:srgbClr val="CC0000"/>
                </a:solidFill>
              </a:rPr>
              <a:t>biomarqueurs</a:t>
            </a:r>
            <a:r>
              <a:rPr lang="fr-FR" sz="2400" dirty="0" smtClean="0">
                <a:solidFill>
                  <a:srgbClr val="CC0000"/>
                </a:solidFill>
              </a:rPr>
              <a:t> de la tolérance et du rejet chronique en greffe rénale</a:t>
            </a:r>
          </a:p>
          <a:p>
            <a:pPr marL="457200" indent="-457200" eaLnBrk="1" hangingPunct="1">
              <a:buFont typeface="Arial" charset="0"/>
              <a:buNone/>
            </a:pPr>
            <a:endParaRPr lang="fr-FR" sz="1400" dirty="0" smtClean="0">
              <a:solidFill>
                <a:srgbClr val="C00000"/>
              </a:solidFill>
            </a:endParaRPr>
          </a:p>
          <a:p>
            <a:pPr marL="457200" indent="-457200" eaLnBrk="1" hangingPunct="1">
              <a:buFont typeface="Arial" charset="0"/>
              <a:buNone/>
            </a:pPr>
            <a:endParaRPr lang="fr-FR" sz="2400" dirty="0" smtClean="0">
              <a:solidFill>
                <a:srgbClr val="40404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Plan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2000" b="1" dirty="0">
                <a:solidFill>
                  <a:srgbClr val="FFFFFF"/>
                </a:solidFill>
              </a:rPr>
              <a:t>Le KTFS : un score clinique prédictif de la survie des greffons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0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1" name="Group 8"/>
          <p:cNvGrpSpPr>
            <a:grpSpLocks/>
          </p:cNvGrpSpPr>
          <p:nvPr/>
        </p:nvGrpSpPr>
        <p:grpSpPr bwMode="auto">
          <a:xfrm>
            <a:off x="0" y="981075"/>
            <a:ext cx="9180689" cy="5471572"/>
            <a:chOff x="0" y="0"/>
            <a:chExt cx="6506" cy="4087"/>
          </a:xfrm>
        </p:grpSpPr>
        <p:pic>
          <p:nvPicPr>
            <p:cNvPr id="3482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870"/>
            <a:stretch>
              <a:fillRect/>
            </a:stretch>
          </p:blipFill>
          <p:spPr bwMode="auto">
            <a:xfrm>
              <a:off x="3342" y="1237"/>
              <a:ext cx="289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48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600" i="1" dirty="0" smtClean="0">
                  <a:cs typeface="Arial" charset="0"/>
                </a:rPr>
                <a:t>Y. Foucher </a:t>
              </a:r>
              <a:r>
                <a:rPr lang="fr-FR" sz="1600" i="1" dirty="0">
                  <a:cs typeface="Arial" charset="0"/>
                </a:rPr>
                <a:t>et </a:t>
              </a:r>
              <a:r>
                <a:rPr lang="fr-FR" sz="1600" i="1" dirty="0" smtClean="0">
                  <a:cs typeface="Arial" charset="0"/>
                </a:rPr>
                <a:t>al., </a:t>
              </a:r>
              <a:r>
                <a:rPr lang="fr-FR" sz="1600" i="1" dirty="0" err="1">
                  <a:cs typeface="Arial" charset="0"/>
                </a:rPr>
                <a:t>Kidney</a:t>
              </a:r>
              <a:r>
                <a:rPr lang="fr-FR" sz="1600" i="1" dirty="0">
                  <a:cs typeface="Arial" charset="0"/>
                </a:rPr>
                <a:t> Int. </a:t>
              </a:r>
              <a:r>
                <a:rPr lang="fr-FR" sz="1600" i="1" dirty="0" smtClean="0">
                  <a:cs typeface="Arial" charset="0"/>
                </a:rPr>
                <a:t>2010  (Brevet, dépôt CHU 2012)</a:t>
              </a:r>
              <a:endParaRPr lang="fr-FR" sz="1600" b="1" dirty="0">
                <a:latin typeface="Arial Black" pitchFamily="34" charset="0"/>
              </a:endParaRPr>
            </a:p>
          </p:txBody>
        </p:sp>
        <p:sp>
          <p:nvSpPr>
            <p:cNvPr id="34824" name="Text Box 7"/>
            <p:cNvSpPr txBox="1">
              <a:spLocks noChangeArrowheads="1"/>
            </p:cNvSpPr>
            <p:nvPr/>
          </p:nvSpPr>
          <p:spPr bwMode="auto">
            <a:xfrm>
              <a:off x="80" y="526"/>
              <a:ext cx="6166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 u="sng" dirty="0" smtClean="0">
                  <a:cs typeface="Arial" charset="0"/>
                </a:rPr>
                <a:t>Patients : </a:t>
              </a:r>
              <a:r>
                <a:rPr lang="fr-FR" sz="1600" dirty="0" smtClean="0">
                  <a:cs typeface="Arial" charset="0"/>
                </a:rPr>
                <a:t>COHORTE DIVAT multicentrique </a:t>
              </a:r>
              <a:r>
                <a:rPr lang="fr-FR" sz="1600" dirty="0">
                  <a:cs typeface="Arial" charset="0"/>
                </a:rPr>
                <a:t>1996-2006</a:t>
              </a:r>
            </a:p>
            <a:p>
              <a:endParaRPr lang="fr-FR" sz="1600" dirty="0">
                <a:cs typeface="Arial" charset="0"/>
              </a:endParaRPr>
            </a:p>
            <a:p>
              <a:r>
                <a:rPr lang="en-US" sz="1600" u="sng" dirty="0" err="1" smtClean="0">
                  <a:cs typeface="Arial" charset="0"/>
                </a:rPr>
                <a:t>Méthode</a:t>
              </a:r>
              <a:r>
                <a:rPr lang="en-US" sz="1600" u="sng" dirty="0" smtClean="0">
                  <a:cs typeface="Arial" charset="0"/>
                </a:rPr>
                <a:t> </a:t>
              </a:r>
              <a:r>
                <a:rPr lang="en-US" sz="1600" dirty="0" smtClean="0">
                  <a:cs typeface="Arial" charset="0"/>
                </a:rPr>
                <a:t>: </a:t>
              </a:r>
              <a:r>
                <a:rPr lang="en-US" sz="1600" dirty="0">
                  <a:cs typeface="Arial" charset="0"/>
                </a:rPr>
                <a:t>Time-dependent Receiver Operator Characteristic (ROC) </a:t>
              </a:r>
              <a:r>
                <a:rPr lang="en-US" sz="1600" dirty="0" smtClean="0">
                  <a:cs typeface="Arial" charset="0"/>
                </a:rPr>
                <a:t>curves</a:t>
              </a:r>
              <a:endParaRPr lang="fr-FR" sz="1600" b="1" dirty="0">
                <a:cs typeface="Arial" charset="0"/>
              </a:endParaRPr>
            </a:p>
          </p:txBody>
        </p:sp>
        <p:pic>
          <p:nvPicPr>
            <p:cNvPr id="3482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" y="1183"/>
              <a:ext cx="2967" cy="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7" name="ZoneTexte 8"/>
            <p:cNvSpPr txBox="1">
              <a:spLocks noChangeArrowheads="1"/>
            </p:cNvSpPr>
            <p:nvPr/>
          </p:nvSpPr>
          <p:spPr bwMode="auto">
            <a:xfrm>
              <a:off x="675" y="1602"/>
              <a:ext cx="67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Calibri" pitchFamily="34" charset="0"/>
                </a:rPr>
                <a:t>AUC 0.77</a:t>
              </a:r>
            </a:p>
          </p:txBody>
        </p:sp>
        <p:sp>
          <p:nvSpPr>
            <p:cNvPr id="34828" name="ZoneTexte 9"/>
            <p:cNvSpPr txBox="1">
              <a:spLocks noChangeArrowheads="1"/>
            </p:cNvSpPr>
            <p:nvPr/>
          </p:nvSpPr>
          <p:spPr bwMode="auto">
            <a:xfrm>
              <a:off x="6126" y="2528"/>
              <a:ext cx="38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Calibri" pitchFamily="34" charset="0"/>
                </a:rPr>
                <a:t>30%</a:t>
              </a:r>
            </a:p>
          </p:txBody>
        </p:sp>
        <p:sp>
          <p:nvSpPr>
            <p:cNvPr id="34829" name="ZoneTexte 10"/>
            <p:cNvSpPr txBox="1">
              <a:spLocks noChangeArrowheads="1"/>
            </p:cNvSpPr>
            <p:nvPr/>
          </p:nvSpPr>
          <p:spPr bwMode="auto">
            <a:xfrm>
              <a:off x="6139" y="1602"/>
              <a:ext cx="367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600" dirty="0">
                  <a:latin typeface="Calibri" pitchFamily="34" charset="0"/>
                </a:rPr>
                <a:t>7%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836712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8367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 dirty="0">
                <a:solidFill>
                  <a:srgbClr val="FFFFFF"/>
                </a:solidFill>
              </a:rPr>
              <a:t>TELEGRAFT</a:t>
            </a:r>
            <a:r>
              <a:rPr lang="fr-FR" sz="2000" dirty="0">
                <a:solidFill>
                  <a:srgbClr val="FFFFFF"/>
                </a:solidFill>
              </a:rPr>
              <a:t> </a:t>
            </a:r>
          </a:p>
          <a:p>
            <a:r>
              <a:rPr lang="fr-FR" sz="2000" dirty="0">
                <a:solidFill>
                  <a:srgbClr val="FFFFFF"/>
                </a:solidFill>
              </a:rPr>
              <a:t>PHRC 2011 national 2011 (PI A. Meurette)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0" y="828675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4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5" name="Group 51"/>
          <p:cNvGrpSpPr>
            <a:grpSpLocks/>
          </p:cNvGrpSpPr>
          <p:nvPr/>
        </p:nvGrpSpPr>
        <p:grpSpPr bwMode="auto">
          <a:xfrm>
            <a:off x="0" y="1106488"/>
            <a:ext cx="9144000" cy="5751512"/>
            <a:chOff x="0" y="0"/>
            <a:chExt cx="6480" cy="4320"/>
          </a:xfrm>
        </p:grpSpPr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6480" cy="206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>
                  <a:latin typeface="Arial Black" pitchFamily="34" charset="0"/>
                  <a:cs typeface="Times New Roman" pitchFamily="18" charset="0"/>
                </a:rPr>
                <a:t>TELEGRAFT = PHRC national 2011 basé sur le  KTFS (1)</a:t>
              </a:r>
              <a:endParaRPr lang="fr-FR" sz="1200" b="1">
                <a:latin typeface="Arial Black" pitchFamily="34" charset="0"/>
              </a:endParaRPr>
            </a:p>
          </p:txBody>
        </p:sp>
        <p:grpSp>
          <p:nvGrpSpPr>
            <p:cNvPr id="35847" name="Group 53"/>
            <p:cNvGrpSpPr>
              <a:grpSpLocks/>
            </p:cNvGrpSpPr>
            <p:nvPr/>
          </p:nvGrpSpPr>
          <p:grpSpPr bwMode="auto">
            <a:xfrm>
              <a:off x="238" y="585"/>
              <a:ext cx="1269" cy="915"/>
              <a:chOff x="238" y="585"/>
              <a:chExt cx="1269" cy="915"/>
            </a:xfrm>
          </p:grpSpPr>
          <p:sp>
            <p:nvSpPr>
              <p:cNvPr id="35876" name="Text Box 4"/>
              <p:cNvSpPr txBox="1">
                <a:spLocks noChangeArrowheads="1"/>
              </p:cNvSpPr>
              <p:nvPr/>
            </p:nvSpPr>
            <p:spPr bwMode="auto">
              <a:xfrm>
                <a:off x="238" y="1294"/>
                <a:ext cx="1269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fr-FR" sz="1200" b="1">
                    <a:latin typeface="Arial Black" pitchFamily="34" charset="0"/>
                  </a:rPr>
                  <a:t>DIVAT/INTEGRALIS</a:t>
                </a:r>
              </a:p>
            </p:txBody>
          </p:sp>
          <p:pic>
            <p:nvPicPr>
              <p:cNvPr id="35877" name="Picture 35" descr="business woman watching watching a video with LifeSize Video Cente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3" y="585"/>
                <a:ext cx="1026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848" name="Group 56"/>
            <p:cNvGrpSpPr>
              <a:grpSpLocks/>
            </p:cNvGrpSpPr>
            <p:nvPr/>
          </p:nvGrpSpPr>
          <p:grpSpPr bwMode="auto">
            <a:xfrm>
              <a:off x="1671" y="540"/>
              <a:ext cx="2126" cy="495"/>
              <a:chOff x="1671" y="540"/>
              <a:chExt cx="2126" cy="495"/>
            </a:xfrm>
          </p:grpSpPr>
          <p:sp>
            <p:nvSpPr>
              <p:cNvPr id="17" name="Double flèche horizontale 16"/>
              <p:cNvSpPr/>
              <p:nvPr/>
            </p:nvSpPr>
            <p:spPr>
              <a:xfrm>
                <a:off x="1671" y="946"/>
                <a:ext cx="2126" cy="89"/>
              </a:xfrm>
              <a:prstGeom prst="leftRight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 sz="12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35875" name="ZoneTexte 24"/>
              <p:cNvSpPr txBox="1">
                <a:spLocks noChangeArrowheads="1"/>
              </p:cNvSpPr>
              <p:nvPr/>
            </p:nvSpPr>
            <p:spPr bwMode="auto">
              <a:xfrm>
                <a:off x="1891" y="540"/>
                <a:ext cx="1611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>
                    <a:latin typeface="Calibri" pitchFamily="34" charset="0"/>
                  </a:rPr>
                  <a:t>Consultation par Visio conférence</a:t>
                </a:r>
              </a:p>
              <a:p>
                <a:r>
                  <a:rPr lang="fr-FR" sz="1200">
                    <a:latin typeface="Calibri" pitchFamily="34" charset="0"/>
                  </a:rPr>
                  <a:t>Via  clé USB (Brevet CHU)</a:t>
                </a:r>
              </a:p>
            </p:txBody>
          </p:sp>
        </p:grpSp>
        <p:sp>
          <p:nvSpPr>
            <p:cNvPr id="35849" name="Text Box 59"/>
            <p:cNvSpPr txBox="1">
              <a:spLocks noChangeArrowheads="1"/>
            </p:cNvSpPr>
            <p:nvPr/>
          </p:nvSpPr>
          <p:spPr bwMode="auto">
            <a:xfrm>
              <a:off x="3304" y="3976"/>
              <a:ext cx="2428" cy="344"/>
            </a:xfrm>
            <a:prstGeom prst="rect">
              <a:avLst/>
            </a:prstGeom>
            <a:solidFill>
              <a:srgbClr val="C0FCF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fr-FR" sz="1200" b="1"/>
                <a:t>Budget PHRC 522000 euros</a:t>
              </a:r>
            </a:p>
            <a:p>
              <a:r>
                <a:rPr lang="fr-FR" sz="1200" b="1"/>
                <a:t>Soutien ARS = équipement visio conférence </a:t>
              </a:r>
            </a:p>
          </p:txBody>
        </p:sp>
        <p:grpSp>
          <p:nvGrpSpPr>
            <p:cNvPr id="35850" name="Group 60"/>
            <p:cNvGrpSpPr>
              <a:grpSpLocks/>
            </p:cNvGrpSpPr>
            <p:nvPr/>
          </p:nvGrpSpPr>
          <p:grpSpPr bwMode="auto">
            <a:xfrm>
              <a:off x="3878" y="441"/>
              <a:ext cx="2390" cy="1846"/>
              <a:chOff x="3878" y="441"/>
              <a:chExt cx="2390" cy="1846"/>
            </a:xfrm>
          </p:grpSpPr>
          <p:sp>
            <p:nvSpPr>
              <p:cNvPr id="35869" name="Text Box 30"/>
              <p:cNvSpPr txBox="1">
                <a:spLocks noChangeArrowheads="1"/>
              </p:cNvSpPr>
              <p:nvPr/>
            </p:nvSpPr>
            <p:spPr bwMode="auto">
              <a:xfrm>
                <a:off x="3878" y="839"/>
                <a:ext cx="1032" cy="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200"/>
                  <a:t>Domicile du Patient</a:t>
                </a:r>
              </a:p>
              <a:p>
                <a:r>
                  <a:rPr lang="fr-FR" sz="1200" i="1">
                    <a:solidFill>
                      <a:schemeClr val="folHlink"/>
                    </a:solidFill>
                  </a:rPr>
                  <a:t>Visio-conference</a:t>
                </a:r>
              </a:p>
            </p:txBody>
          </p:sp>
          <p:grpSp>
            <p:nvGrpSpPr>
              <p:cNvPr id="35870" name="Group 37"/>
              <p:cNvGrpSpPr>
                <a:grpSpLocks/>
              </p:cNvGrpSpPr>
              <p:nvPr/>
            </p:nvGrpSpPr>
            <p:grpSpPr bwMode="auto">
              <a:xfrm>
                <a:off x="4851" y="441"/>
                <a:ext cx="1417" cy="1523"/>
                <a:chOff x="1152" y="1104"/>
                <a:chExt cx="3552" cy="2928"/>
              </a:xfrm>
            </p:grpSpPr>
            <p:pic>
              <p:nvPicPr>
                <p:cNvPr id="35872" name="Picture 38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56" y="1104"/>
                  <a:ext cx="3448" cy="29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873" name="Rectangle 39"/>
                <p:cNvSpPr>
                  <a:spLocks noChangeArrowheads="1"/>
                </p:cNvSpPr>
                <p:nvPr/>
              </p:nvSpPr>
              <p:spPr bwMode="auto">
                <a:xfrm>
                  <a:off x="1152" y="1104"/>
                  <a:ext cx="3552" cy="2928"/>
                </a:xfrm>
                <a:prstGeom prst="rect">
                  <a:avLst/>
                </a:prstGeom>
                <a:noFill/>
                <a:ln w="5715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1200">
                    <a:latin typeface="Calibri" pitchFamily="34" charset="0"/>
                  </a:endParaRPr>
                </a:p>
              </p:txBody>
            </p:sp>
          </p:grpSp>
          <p:sp>
            <p:nvSpPr>
              <p:cNvPr id="35871" name="Text Box 65"/>
              <p:cNvSpPr txBox="1">
                <a:spLocks noChangeArrowheads="1"/>
              </p:cNvSpPr>
              <p:nvPr/>
            </p:nvSpPr>
            <p:spPr bwMode="auto">
              <a:xfrm>
                <a:off x="4672" y="1944"/>
                <a:ext cx="1307" cy="34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 b="1"/>
                  <a:t>Novartis = 85000 euros</a:t>
                </a:r>
              </a:p>
              <a:p>
                <a:endParaRPr lang="fr-FR" sz="1200" b="1"/>
              </a:p>
            </p:txBody>
          </p:sp>
        </p:grpSp>
        <p:grpSp>
          <p:nvGrpSpPr>
            <p:cNvPr id="35851" name="Group 66"/>
            <p:cNvGrpSpPr>
              <a:grpSpLocks/>
            </p:cNvGrpSpPr>
            <p:nvPr/>
          </p:nvGrpSpPr>
          <p:grpSpPr bwMode="auto">
            <a:xfrm>
              <a:off x="1038" y="2208"/>
              <a:ext cx="3368" cy="216"/>
              <a:chOff x="1038" y="2208"/>
              <a:chExt cx="3368" cy="216"/>
            </a:xfrm>
          </p:grpSpPr>
          <p:sp>
            <p:nvSpPr>
              <p:cNvPr id="24643" name="Text Box 67"/>
              <p:cNvSpPr txBox="1">
                <a:spLocks noChangeArrowheads="1"/>
              </p:cNvSpPr>
              <p:nvPr/>
            </p:nvSpPr>
            <p:spPr bwMode="auto">
              <a:xfrm>
                <a:off x="3233" y="2208"/>
                <a:ext cx="1168" cy="182"/>
              </a:xfrm>
              <a:prstGeom prst="rect">
                <a:avLst/>
              </a:prstGeom>
              <a:solidFill>
                <a:srgbClr val="FFFF99"/>
              </a:soli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Calcul du score KTFS</a:t>
                </a:r>
              </a:p>
            </p:txBody>
          </p:sp>
          <p:sp>
            <p:nvSpPr>
              <p:cNvPr id="24644" name="Text Box 68"/>
              <p:cNvSpPr txBox="1">
                <a:spLocks noChangeArrowheads="1"/>
              </p:cNvSpPr>
              <p:nvPr/>
            </p:nvSpPr>
            <p:spPr bwMode="auto">
              <a:xfrm>
                <a:off x="1038" y="2230"/>
                <a:ext cx="1136" cy="198"/>
              </a:xfrm>
              <a:prstGeom prst="rect">
                <a:avLst/>
              </a:prstGeom>
              <a:solidFill>
                <a:srgbClr val="E0C1FF"/>
              </a:soli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Calcul du score KTFS</a:t>
                </a:r>
              </a:p>
            </p:txBody>
          </p:sp>
        </p:grpSp>
        <p:grpSp>
          <p:nvGrpSpPr>
            <p:cNvPr id="35852" name="Group 69"/>
            <p:cNvGrpSpPr>
              <a:grpSpLocks/>
            </p:cNvGrpSpPr>
            <p:nvPr/>
          </p:nvGrpSpPr>
          <p:grpSpPr bwMode="auto">
            <a:xfrm>
              <a:off x="585" y="2608"/>
              <a:ext cx="4033" cy="287"/>
              <a:chOff x="585" y="2608"/>
              <a:chExt cx="4033" cy="287"/>
            </a:xfrm>
          </p:grpSpPr>
          <p:grpSp>
            <p:nvGrpSpPr>
              <p:cNvPr id="35861" name="Group 70"/>
              <p:cNvGrpSpPr>
                <a:grpSpLocks/>
              </p:cNvGrpSpPr>
              <p:nvPr/>
            </p:nvGrpSpPr>
            <p:grpSpPr bwMode="auto">
              <a:xfrm>
                <a:off x="585" y="2608"/>
                <a:ext cx="1740" cy="278"/>
                <a:chOff x="585" y="2608"/>
                <a:chExt cx="1740" cy="278"/>
              </a:xfrm>
            </p:grpSpPr>
            <p:sp>
              <p:nvSpPr>
                <p:cNvPr id="2464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85" y="2608"/>
                  <a:ext cx="864" cy="278"/>
                </a:xfrm>
                <a:prstGeom prst="rect">
                  <a:avLst/>
                </a:prstGeom>
                <a:solidFill>
                  <a:srgbClr val="C2D69B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Low Risk</a:t>
                  </a:r>
                </a:p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KTFS&lt; 4,17</a:t>
                  </a:r>
                </a:p>
              </p:txBody>
            </p:sp>
            <p:sp>
              <p:nvSpPr>
                <p:cNvPr id="2464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1521" y="2608"/>
                  <a:ext cx="804" cy="278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High Risk</a:t>
                  </a:r>
                </a:p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KTFS&gt;4,17</a:t>
                  </a:r>
                </a:p>
                <a:p>
                  <a:pPr algn="ctr" eaLnBrk="0" hangingPunct="0">
                    <a:defRPr/>
                  </a:pPr>
                  <a:endParaRPr lang="fr-FR" sz="12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5862" name="Group 73"/>
              <p:cNvGrpSpPr>
                <a:grpSpLocks/>
              </p:cNvGrpSpPr>
              <p:nvPr/>
            </p:nvGrpSpPr>
            <p:grpSpPr bwMode="auto">
              <a:xfrm>
                <a:off x="2940" y="2617"/>
                <a:ext cx="1678" cy="278"/>
                <a:chOff x="2940" y="2617"/>
                <a:chExt cx="1678" cy="278"/>
              </a:xfrm>
            </p:grpSpPr>
            <p:sp>
              <p:nvSpPr>
                <p:cNvPr id="2465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40" y="2617"/>
                  <a:ext cx="745" cy="278"/>
                </a:xfrm>
                <a:prstGeom prst="rect">
                  <a:avLst/>
                </a:prstGeom>
                <a:solidFill>
                  <a:srgbClr val="C2D69B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Low Risk</a:t>
                  </a:r>
                </a:p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KTFS&lt; 4,17</a:t>
                  </a:r>
                </a:p>
              </p:txBody>
            </p:sp>
            <p:sp>
              <p:nvSpPr>
                <p:cNvPr id="24651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900" y="2617"/>
                  <a:ext cx="718" cy="278"/>
                </a:xfrm>
                <a:prstGeom prst="rect">
                  <a:avLst/>
                </a:prstGeom>
                <a:solidFill>
                  <a:srgbClr val="FF9900"/>
                </a:solidFill>
                <a:ln w="38100">
                  <a:noFill/>
                  <a:miter lim="800000"/>
                  <a:headEnd/>
                  <a:tailEnd/>
                </a:ln>
                <a:effectLst>
                  <a:outerShdw dist="28398" dir="3806097" algn="ctr" rotWithShape="0">
                    <a:srgbClr val="622423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High Risk </a:t>
                  </a:r>
                </a:p>
                <a:p>
                  <a:pPr algn="ctr" eaLnBrk="0" hangingPunct="0">
                    <a:defRPr/>
                  </a:pPr>
                  <a:r>
                    <a:rPr lang="fr-FR" sz="1200">
                      <a:latin typeface="Times New Roman" pitchFamily="18" charset="0"/>
                    </a:rPr>
                    <a:t>KTFS&gt;4,17</a:t>
                  </a:r>
                </a:p>
                <a:p>
                  <a:pPr algn="ctr" eaLnBrk="0" hangingPunct="0">
                    <a:defRPr/>
                  </a:pPr>
                  <a:endParaRPr lang="fr-FR" sz="12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35853" name="Text Box 76"/>
            <p:cNvSpPr txBox="1">
              <a:spLocks noChangeArrowheads="1"/>
            </p:cNvSpPr>
            <p:nvPr/>
          </p:nvSpPr>
          <p:spPr bwMode="auto">
            <a:xfrm>
              <a:off x="135" y="3298"/>
              <a:ext cx="3276" cy="61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fr-FR" sz="1200" b="1"/>
                <a:t>Collaboration équipe Biostatistique EA4275 :</a:t>
              </a:r>
            </a:p>
            <a:p>
              <a:r>
                <a:rPr lang="fr-FR" sz="1200"/>
                <a:t>- Angélique Bonnaud Antignac = Analyse de qualité de vie</a:t>
              </a:r>
            </a:p>
            <a:p>
              <a:r>
                <a:rPr lang="fr-FR" sz="1200"/>
                <a:t>- Philippe Tessier = Analyse médico-économique</a:t>
              </a:r>
            </a:p>
            <a:p>
              <a:r>
                <a:rPr lang="fr-FR" sz="1200"/>
                <a:t>- Yohann Foucher = Analyse de survie</a:t>
              </a:r>
            </a:p>
          </p:txBody>
        </p:sp>
        <p:grpSp>
          <p:nvGrpSpPr>
            <p:cNvPr id="35854" name="Group 77"/>
            <p:cNvGrpSpPr>
              <a:grpSpLocks/>
            </p:cNvGrpSpPr>
            <p:nvPr/>
          </p:nvGrpSpPr>
          <p:grpSpPr bwMode="auto">
            <a:xfrm>
              <a:off x="1059" y="1070"/>
              <a:ext cx="3482" cy="1169"/>
              <a:chOff x="1059" y="1070"/>
              <a:chExt cx="3482" cy="1169"/>
            </a:xfrm>
          </p:grpSpPr>
          <p:sp>
            <p:nvSpPr>
              <p:cNvPr id="24654" name="Text Box 78"/>
              <p:cNvSpPr txBox="1">
                <a:spLocks noChangeArrowheads="1"/>
              </p:cNvSpPr>
              <p:nvPr/>
            </p:nvSpPr>
            <p:spPr bwMode="auto">
              <a:xfrm>
                <a:off x="2196" y="1070"/>
                <a:ext cx="1296" cy="173"/>
              </a:xfrm>
              <a:prstGeom prst="rect">
                <a:avLst/>
              </a:prstGeom>
              <a:solidFill>
                <a:srgbClr val="99CCFF"/>
              </a:soli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Randomisation</a:t>
                </a:r>
              </a:p>
            </p:txBody>
          </p:sp>
          <p:sp>
            <p:nvSpPr>
              <p:cNvPr id="24655" name="Text Box 79"/>
              <p:cNvSpPr txBox="1">
                <a:spLocks noChangeArrowheads="1"/>
              </p:cNvSpPr>
              <p:nvPr/>
            </p:nvSpPr>
            <p:spPr bwMode="auto">
              <a:xfrm>
                <a:off x="1059" y="1680"/>
                <a:ext cx="1137" cy="365"/>
              </a:xfrm>
              <a:prstGeom prst="rect">
                <a:avLst/>
              </a:prstGeom>
              <a:solidFill>
                <a:srgbClr val="E0C1FF"/>
              </a:soli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CONSULTATION STANDARD</a:t>
                </a:r>
              </a:p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CS</a:t>
                </a:r>
              </a:p>
            </p:txBody>
          </p:sp>
          <p:sp>
            <p:nvSpPr>
              <p:cNvPr id="24656" name="Text Box 80"/>
              <p:cNvSpPr txBox="1">
                <a:spLocks noChangeArrowheads="1"/>
              </p:cNvSpPr>
              <p:nvPr/>
            </p:nvSpPr>
            <p:spPr bwMode="auto">
              <a:xfrm>
                <a:off x="3231" y="1680"/>
                <a:ext cx="1305" cy="365"/>
              </a:xfrm>
              <a:prstGeom prst="rect">
                <a:avLst/>
              </a:prstGeom>
              <a:solidFill>
                <a:srgbClr val="FFFF99"/>
              </a:solidFill>
              <a:ln w="381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fr-FR" sz="1200">
                  <a:latin typeface="Times New Roman" pitchFamily="18" charset="0"/>
                </a:endParaRPr>
              </a:p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TELECONSULTATION</a:t>
                </a:r>
              </a:p>
              <a:p>
                <a:pPr algn="ctr" eaLnBrk="0" hangingPunct="0">
                  <a:defRPr/>
                </a:pPr>
                <a:r>
                  <a:rPr lang="fr-FR" sz="1200" b="1">
                    <a:latin typeface="Times New Roman" pitchFamily="18" charset="0"/>
                  </a:rPr>
                  <a:t>TC</a:t>
                </a:r>
                <a:endParaRPr lang="fr-FR" sz="1200" b="1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58" name="Line 81"/>
              <p:cNvSpPr>
                <a:spLocks noChangeShapeType="1"/>
              </p:cNvSpPr>
              <p:nvPr/>
            </p:nvSpPr>
            <p:spPr bwMode="auto">
              <a:xfrm flipH="1">
                <a:off x="2092" y="1243"/>
                <a:ext cx="752" cy="38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59" name="Line 82"/>
              <p:cNvSpPr>
                <a:spLocks noChangeShapeType="1"/>
              </p:cNvSpPr>
              <p:nvPr/>
            </p:nvSpPr>
            <p:spPr bwMode="auto">
              <a:xfrm>
                <a:off x="2880" y="1238"/>
                <a:ext cx="720" cy="38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60" name="Text Box 83"/>
              <p:cNvSpPr txBox="1">
                <a:spLocks noChangeArrowheads="1"/>
              </p:cNvSpPr>
              <p:nvPr/>
            </p:nvSpPr>
            <p:spPr bwMode="auto">
              <a:xfrm>
                <a:off x="2519" y="1622"/>
                <a:ext cx="531" cy="61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700</a:t>
                </a:r>
              </a:p>
              <a:p>
                <a:r>
                  <a:rPr lang="fr-FR" sz="1200"/>
                  <a:t>Patients</a:t>
                </a:r>
              </a:p>
              <a:p>
                <a:r>
                  <a:rPr lang="fr-FR" sz="1200"/>
                  <a:t>Réseau </a:t>
                </a:r>
              </a:p>
              <a:p>
                <a:r>
                  <a:rPr lang="fr-FR" sz="1200"/>
                  <a:t>DIVAT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60" name="Rectangle 336"/>
          <p:cNvSpPr>
            <a:spLocks noChangeArrowheads="1"/>
          </p:cNvSpPr>
          <p:nvPr/>
        </p:nvSpPr>
        <p:spPr bwMode="auto">
          <a:xfrm>
            <a:off x="3276600" y="1052513"/>
            <a:ext cx="2447925" cy="5805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4F0F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52563" name="Rectangle 339"/>
          <p:cNvSpPr>
            <a:spLocks noChangeArrowheads="1"/>
          </p:cNvSpPr>
          <p:nvPr/>
        </p:nvSpPr>
        <p:spPr bwMode="auto">
          <a:xfrm>
            <a:off x="3419475" y="2565400"/>
            <a:ext cx="1944688" cy="360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>
              <a:defRPr/>
            </a:pPr>
            <a:endParaRPr lang="fr-FR"/>
          </a:p>
        </p:txBody>
      </p:sp>
      <p:sp>
        <p:nvSpPr>
          <p:cNvPr id="36867" name="Rectangle 338"/>
          <p:cNvSpPr>
            <a:spLocks noChangeArrowheads="1"/>
          </p:cNvSpPr>
          <p:nvPr/>
        </p:nvSpPr>
        <p:spPr bwMode="auto">
          <a:xfrm>
            <a:off x="6443663" y="1052513"/>
            <a:ext cx="2449512" cy="360362"/>
          </a:xfrm>
          <a:prstGeom prst="rect">
            <a:avLst/>
          </a:prstGeom>
          <a:solidFill>
            <a:srgbClr val="C0D6C2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0D6C2"/>
            </a:extrusionClr>
          </a:sp3d>
        </p:spPr>
        <p:txBody>
          <a:bodyPr wrap="none" anchor="ctr">
            <a:flatTx/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7651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>
                <a:solidFill>
                  <a:srgbClr val="FFFFFF"/>
                </a:solidFill>
              </a:rPr>
              <a:t>CONCLUSION </a:t>
            </a:r>
          </a:p>
        </p:txBody>
      </p:sp>
      <p:pic>
        <p:nvPicPr>
          <p:cNvPr id="52228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9" name="Text Box 329"/>
          <p:cNvSpPr txBox="1">
            <a:spLocks noChangeArrowheads="1"/>
          </p:cNvSpPr>
          <p:nvPr/>
        </p:nvSpPr>
        <p:spPr bwMode="auto">
          <a:xfrm>
            <a:off x="3348038" y="5657850"/>
            <a:ext cx="2447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Amélioration du </a:t>
            </a:r>
          </a:p>
          <a:p>
            <a:r>
              <a:rPr lang="fr-FR" b="1"/>
              <a:t>Score de prédiction </a:t>
            </a:r>
          </a:p>
          <a:p>
            <a:r>
              <a:rPr lang="fr-FR" b="1"/>
              <a:t>Intégration des biomarkers : KTFS 2</a:t>
            </a:r>
          </a:p>
        </p:txBody>
      </p:sp>
      <p:grpSp>
        <p:nvGrpSpPr>
          <p:cNvPr id="36902" name="Group 38"/>
          <p:cNvGrpSpPr>
            <a:grpSpLocks/>
          </p:cNvGrpSpPr>
          <p:nvPr/>
        </p:nvGrpSpPr>
        <p:grpSpPr bwMode="auto">
          <a:xfrm>
            <a:off x="3348038" y="1196975"/>
            <a:ext cx="2379662" cy="1727200"/>
            <a:chOff x="2109" y="754"/>
            <a:chExt cx="1499" cy="1088"/>
          </a:xfrm>
        </p:grpSpPr>
        <p:sp>
          <p:nvSpPr>
            <p:cNvPr id="52550" name="Text Box 326"/>
            <p:cNvSpPr txBox="1">
              <a:spLocks noChangeArrowheads="1"/>
            </p:cNvSpPr>
            <p:nvPr/>
          </p:nvSpPr>
          <p:spPr bwMode="auto">
            <a:xfrm>
              <a:off x="2245" y="754"/>
              <a:ext cx="136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PATIENTS Greffés</a:t>
              </a:r>
            </a:p>
            <a:p>
              <a:r>
                <a:rPr lang="fr-FR" b="1"/>
                <a:t>Soins courants</a:t>
              </a:r>
            </a:p>
          </p:txBody>
        </p:sp>
        <p:grpSp>
          <p:nvGrpSpPr>
            <p:cNvPr id="36901" name="Group 37"/>
            <p:cNvGrpSpPr>
              <a:grpSpLocks/>
            </p:cNvGrpSpPr>
            <p:nvPr/>
          </p:nvGrpSpPr>
          <p:grpSpPr bwMode="auto">
            <a:xfrm>
              <a:off x="2109" y="1162"/>
              <a:ext cx="1399" cy="680"/>
              <a:chOff x="2109" y="1162"/>
              <a:chExt cx="1399" cy="680"/>
            </a:xfrm>
          </p:grpSpPr>
          <p:sp>
            <p:nvSpPr>
              <p:cNvPr id="36877" name="Text Box 327"/>
              <p:cNvSpPr txBox="1">
                <a:spLocks noChangeArrowheads="1"/>
              </p:cNvSpPr>
              <p:nvPr/>
            </p:nvSpPr>
            <p:spPr bwMode="auto">
              <a:xfrm>
                <a:off x="2109" y="1611"/>
                <a:ext cx="13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b="1"/>
                  <a:t>COHORTE DIVAT</a:t>
                </a:r>
              </a:p>
            </p:txBody>
          </p:sp>
          <p:sp>
            <p:nvSpPr>
              <p:cNvPr id="36885" name="Line 341"/>
              <p:cNvSpPr>
                <a:spLocks noChangeShapeType="1"/>
              </p:cNvSpPr>
              <p:nvPr/>
            </p:nvSpPr>
            <p:spPr bwMode="auto">
              <a:xfrm>
                <a:off x="2744" y="1162"/>
                <a:ext cx="0" cy="318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36913" name="Group 49"/>
          <p:cNvGrpSpPr>
            <a:grpSpLocks/>
          </p:cNvGrpSpPr>
          <p:nvPr/>
        </p:nvGrpSpPr>
        <p:grpSpPr bwMode="auto">
          <a:xfrm>
            <a:off x="0" y="981075"/>
            <a:ext cx="2863850" cy="1439863"/>
            <a:chOff x="0" y="618"/>
            <a:chExt cx="1804" cy="907"/>
          </a:xfrm>
        </p:grpSpPr>
        <p:sp>
          <p:nvSpPr>
            <p:cNvPr id="36868" name="Rectangle 337"/>
            <p:cNvSpPr>
              <a:spLocks noChangeArrowheads="1"/>
            </p:cNvSpPr>
            <p:nvPr/>
          </p:nvSpPr>
          <p:spPr bwMode="auto">
            <a:xfrm>
              <a:off x="158" y="618"/>
              <a:ext cx="1225" cy="227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D6C2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/>
            </a:p>
          </p:txBody>
        </p:sp>
        <p:grpSp>
          <p:nvGrpSpPr>
            <p:cNvPr id="36903" name="Group 39"/>
            <p:cNvGrpSpPr>
              <a:grpSpLocks/>
            </p:cNvGrpSpPr>
            <p:nvPr/>
          </p:nvGrpSpPr>
          <p:grpSpPr bwMode="auto">
            <a:xfrm>
              <a:off x="0" y="618"/>
              <a:ext cx="1804" cy="548"/>
              <a:chOff x="0" y="618"/>
              <a:chExt cx="1804" cy="548"/>
            </a:xfrm>
          </p:grpSpPr>
          <p:sp>
            <p:nvSpPr>
              <p:cNvPr id="52544" name="Text Box 320"/>
              <p:cNvSpPr txBox="1">
                <a:spLocks noChangeArrowheads="1"/>
              </p:cNvSpPr>
              <p:nvPr/>
            </p:nvSpPr>
            <p:spPr bwMode="auto">
              <a:xfrm>
                <a:off x="0" y="935"/>
                <a:ext cx="18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Biostatistique Université</a:t>
                </a:r>
              </a:p>
            </p:txBody>
          </p:sp>
          <p:sp>
            <p:nvSpPr>
              <p:cNvPr id="52558" name="Text Box 334"/>
              <p:cNvSpPr txBox="1">
                <a:spLocks noChangeArrowheads="1"/>
              </p:cNvSpPr>
              <p:nvPr/>
            </p:nvSpPr>
            <p:spPr bwMode="auto">
              <a:xfrm>
                <a:off x="158" y="618"/>
                <a:ext cx="1228" cy="2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b="1"/>
                  <a:t>DIVAT-BIOSTAT</a:t>
                </a:r>
              </a:p>
            </p:txBody>
          </p:sp>
        </p:grpSp>
        <p:sp>
          <p:nvSpPr>
            <p:cNvPr id="36886" name="Line 342"/>
            <p:cNvSpPr>
              <a:spLocks noChangeShapeType="1"/>
            </p:cNvSpPr>
            <p:nvPr/>
          </p:nvSpPr>
          <p:spPr bwMode="auto">
            <a:xfrm>
              <a:off x="975" y="1207"/>
              <a:ext cx="0" cy="31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05" name="Group 41"/>
          <p:cNvGrpSpPr>
            <a:grpSpLocks/>
          </p:cNvGrpSpPr>
          <p:nvPr/>
        </p:nvGrpSpPr>
        <p:grpSpPr bwMode="auto">
          <a:xfrm>
            <a:off x="0" y="3068638"/>
            <a:ext cx="3143250" cy="1001712"/>
            <a:chOff x="0" y="1933"/>
            <a:chExt cx="1980" cy="631"/>
          </a:xfrm>
        </p:grpSpPr>
        <p:sp>
          <p:nvSpPr>
            <p:cNvPr id="36873" name="Text Box 323"/>
            <p:cNvSpPr txBox="1">
              <a:spLocks noChangeArrowheads="1"/>
            </p:cNvSpPr>
            <p:nvPr/>
          </p:nvSpPr>
          <p:spPr bwMode="auto">
            <a:xfrm>
              <a:off x="0" y="2160"/>
              <a:ext cx="19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     Score de prédiction du </a:t>
              </a:r>
            </a:p>
            <a:p>
              <a:r>
                <a:rPr lang="fr-FR" b="1"/>
                <a:t>    Risque d’échec de greffe</a:t>
              </a:r>
            </a:p>
          </p:txBody>
        </p:sp>
        <p:sp>
          <p:nvSpPr>
            <p:cNvPr id="36887" name="Line 343"/>
            <p:cNvSpPr>
              <a:spLocks noChangeShapeType="1"/>
            </p:cNvSpPr>
            <p:nvPr/>
          </p:nvSpPr>
          <p:spPr bwMode="auto">
            <a:xfrm>
              <a:off x="975" y="1933"/>
              <a:ext cx="0" cy="27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06" name="Group 42"/>
          <p:cNvGrpSpPr>
            <a:grpSpLocks/>
          </p:cNvGrpSpPr>
          <p:nvPr/>
        </p:nvGrpSpPr>
        <p:grpSpPr bwMode="auto">
          <a:xfrm>
            <a:off x="2987675" y="3500438"/>
            <a:ext cx="2808288" cy="611187"/>
            <a:chOff x="1882" y="2205"/>
            <a:chExt cx="1769" cy="385"/>
          </a:xfrm>
        </p:grpSpPr>
        <p:sp>
          <p:nvSpPr>
            <p:cNvPr id="36878" name="Text Box 328"/>
            <p:cNvSpPr txBox="1">
              <a:spLocks noChangeArrowheads="1"/>
            </p:cNvSpPr>
            <p:nvPr/>
          </p:nvSpPr>
          <p:spPr bwMode="auto">
            <a:xfrm>
              <a:off x="2109" y="2205"/>
              <a:ext cx="154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CC0000"/>
                  </a:solidFill>
                </a:rPr>
                <a:t>PHRC 2011 </a:t>
              </a:r>
              <a:r>
                <a:rPr lang="fr-FR" sz="1600" b="1">
                  <a:solidFill>
                    <a:srgbClr val="CC0000"/>
                  </a:solidFill>
                </a:rPr>
                <a:t>Télégraft </a:t>
              </a:r>
              <a:r>
                <a:rPr lang="en-US" sz="1600" b="1"/>
                <a:t>Protocoles.Thérapeut</a:t>
              </a:r>
              <a:r>
                <a:rPr lang="en-US" sz="1600"/>
                <a:t>.</a:t>
              </a:r>
              <a:endParaRPr lang="fr-FR" sz="1600" b="1"/>
            </a:p>
          </p:txBody>
        </p:sp>
        <p:sp>
          <p:nvSpPr>
            <p:cNvPr id="36889" name="Line 345"/>
            <p:cNvSpPr>
              <a:spLocks noChangeShapeType="1"/>
            </p:cNvSpPr>
            <p:nvPr/>
          </p:nvSpPr>
          <p:spPr bwMode="auto">
            <a:xfrm flipV="1">
              <a:off x="1882" y="2387"/>
              <a:ext cx="227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08" name="Group 44"/>
          <p:cNvGrpSpPr>
            <a:grpSpLocks/>
          </p:cNvGrpSpPr>
          <p:nvPr/>
        </p:nvGrpSpPr>
        <p:grpSpPr bwMode="auto">
          <a:xfrm>
            <a:off x="5975350" y="1628775"/>
            <a:ext cx="3168650" cy="1995488"/>
            <a:chOff x="3764" y="1026"/>
            <a:chExt cx="1996" cy="1257"/>
          </a:xfrm>
        </p:grpSpPr>
        <p:sp>
          <p:nvSpPr>
            <p:cNvPr id="36880" name="Text Box 331"/>
            <p:cNvSpPr txBox="1">
              <a:spLocks noChangeArrowheads="1"/>
            </p:cNvSpPr>
            <p:nvPr/>
          </p:nvSpPr>
          <p:spPr bwMode="auto">
            <a:xfrm>
              <a:off x="3804" y="1026"/>
              <a:ext cx="19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Recherche translationnelle</a:t>
              </a:r>
            </a:p>
            <a:p>
              <a:r>
                <a:rPr lang="fr-FR" b="1"/>
                <a:t>(équipe S. Brouard U643)</a:t>
              </a:r>
            </a:p>
          </p:txBody>
        </p:sp>
        <p:sp>
          <p:nvSpPr>
            <p:cNvPr id="36881" name="Text Box 332"/>
            <p:cNvSpPr txBox="1">
              <a:spLocks noChangeArrowheads="1"/>
            </p:cNvSpPr>
            <p:nvPr/>
          </p:nvSpPr>
          <p:spPr bwMode="auto">
            <a:xfrm>
              <a:off x="3764" y="1706"/>
              <a:ext cx="19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Identificationde biomarkers</a:t>
              </a:r>
            </a:p>
            <a:p>
              <a:r>
                <a:rPr lang="fr-FR" b="1">
                  <a:solidFill>
                    <a:srgbClr val="CC0000"/>
                  </a:solidFill>
                </a:rPr>
                <a:t>ABM 2002, PHRC 2003, PHRC 2005</a:t>
              </a:r>
            </a:p>
          </p:txBody>
        </p:sp>
        <p:sp>
          <p:nvSpPr>
            <p:cNvPr id="36891" name="Line 347"/>
            <p:cNvSpPr>
              <a:spLocks noChangeShapeType="1"/>
            </p:cNvSpPr>
            <p:nvPr/>
          </p:nvSpPr>
          <p:spPr bwMode="auto">
            <a:xfrm>
              <a:off x="4785" y="1389"/>
              <a:ext cx="0" cy="31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09" name="Group 45"/>
          <p:cNvGrpSpPr>
            <a:grpSpLocks/>
          </p:cNvGrpSpPr>
          <p:nvPr/>
        </p:nvGrpSpPr>
        <p:grpSpPr bwMode="auto">
          <a:xfrm>
            <a:off x="5892800" y="3500438"/>
            <a:ext cx="3251200" cy="3090862"/>
            <a:chOff x="3712" y="2205"/>
            <a:chExt cx="2048" cy="1947"/>
          </a:xfrm>
        </p:grpSpPr>
        <p:sp>
          <p:nvSpPr>
            <p:cNvPr id="36882" name="Text Box 333"/>
            <p:cNvSpPr txBox="1">
              <a:spLocks noChangeArrowheads="1"/>
            </p:cNvSpPr>
            <p:nvPr/>
          </p:nvSpPr>
          <p:spPr bwMode="auto">
            <a:xfrm>
              <a:off x="3712" y="2659"/>
              <a:ext cx="2048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/>
                <a:t>         Validation </a:t>
              </a:r>
            </a:p>
            <a:p>
              <a:r>
                <a:rPr lang="fr-FR" b="1"/>
                <a:t>         des Biomarkers</a:t>
              </a:r>
            </a:p>
            <a:p>
              <a:endParaRPr lang="fr-FR" sz="1600" b="1"/>
            </a:p>
            <a:p>
              <a:r>
                <a:rPr lang="fr-FR" sz="1600" b="1">
                  <a:solidFill>
                    <a:srgbClr val="CC0000"/>
                  </a:solidFill>
                </a:rPr>
                <a:t>DHOS inserm 2008</a:t>
              </a:r>
            </a:p>
            <a:p>
              <a:r>
                <a:rPr lang="fr-FR" sz="1600" b="1">
                  <a:solidFill>
                    <a:srgbClr val="CC0000"/>
                  </a:solidFill>
                </a:rPr>
                <a:t>Région 2008</a:t>
              </a:r>
            </a:p>
            <a:p>
              <a:r>
                <a:rPr lang="fr-FR" sz="1600" b="1">
                  <a:solidFill>
                    <a:srgbClr val="CC0000"/>
                  </a:solidFill>
                </a:rPr>
                <a:t>Centaure 2010</a:t>
              </a:r>
            </a:p>
            <a:p>
              <a:r>
                <a:rPr lang="fr-FR" sz="1600" b="1">
                  <a:solidFill>
                    <a:srgbClr val="CC0000"/>
                  </a:solidFill>
                </a:rPr>
                <a:t>Projet Labex M. IGO 2012</a:t>
              </a:r>
            </a:p>
            <a:p>
              <a:r>
                <a:rPr lang="fr-FR" sz="1600" b="1">
                  <a:solidFill>
                    <a:srgbClr val="CC0000"/>
                  </a:solidFill>
                </a:rPr>
                <a:t>Projet Labex Transplantex 2012</a:t>
              </a:r>
            </a:p>
            <a:p>
              <a:r>
                <a:rPr lang="fr-FR" sz="1600" b="1">
                  <a:solidFill>
                    <a:srgbClr val="CC0000"/>
                  </a:solidFill>
                </a:rPr>
                <a:t>FP7 2012</a:t>
              </a:r>
            </a:p>
          </p:txBody>
        </p:sp>
        <p:sp>
          <p:nvSpPr>
            <p:cNvPr id="36893" name="Line 350"/>
            <p:cNvSpPr>
              <a:spLocks noChangeShapeType="1"/>
            </p:cNvSpPr>
            <p:nvPr/>
          </p:nvSpPr>
          <p:spPr bwMode="auto">
            <a:xfrm>
              <a:off x="4785" y="2205"/>
              <a:ext cx="0" cy="31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12" name="Group 48"/>
          <p:cNvGrpSpPr>
            <a:grpSpLocks/>
          </p:cNvGrpSpPr>
          <p:nvPr/>
        </p:nvGrpSpPr>
        <p:grpSpPr bwMode="auto">
          <a:xfrm>
            <a:off x="0" y="4868863"/>
            <a:ext cx="5867400" cy="1997075"/>
            <a:chOff x="0" y="3067"/>
            <a:chExt cx="3696" cy="1258"/>
          </a:xfrm>
        </p:grpSpPr>
        <p:sp>
          <p:nvSpPr>
            <p:cNvPr id="36875" name="Text Box 325"/>
            <p:cNvSpPr txBox="1">
              <a:spLocks noChangeArrowheads="1"/>
            </p:cNvSpPr>
            <p:nvPr/>
          </p:nvSpPr>
          <p:spPr bwMode="auto">
            <a:xfrm>
              <a:off x="0" y="3748"/>
              <a:ext cx="22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CC0000"/>
                  </a:solidFill>
                </a:rPr>
                <a:t>ANR jeune chercheur</a:t>
              </a:r>
            </a:p>
            <a:p>
              <a:r>
                <a:rPr lang="fr-FR" b="1"/>
                <a:t>(PI. Y.Foucher)</a:t>
              </a:r>
            </a:p>
            <a:p>
              <a:r>
                <a:rPr lang="fr-FR" b="1"/>
                <a:t>Score clinique + biomarkers </a:t>
              </a:r>
            </a:p>
          </p:txBody>
        </p:sp>
        <p:sp>
          <p:nvSpPr>
            <p:cNvPr id="36890" name="Line 346"/>
            <p:cNvSpPr>
              <a:spLocks noChangeShapeType="1"/>
            </p:cNvSpPr>
            <p:nvPr/>
          </p:nvSpPr>
          <p:spPr bwMode="auto">
            <a:xfrm flipH="1">
              <a:off x="1655" y="3067"/>
              <a:ext cx="409" cy="68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894" name="Line 351"/>
            <p:cNvSpPr>
              <a:spLocks noChangeShapeType="1"/>
            </p:cNvSpPr>
            <p:nvPr/>
          </p:nvSpPr>
          <p:spPr bwMode="auto">
            <a:xfrm flipH="1">
              <a:off x="1655" y="3158"/>
              <a:ext cx="2041" cy="68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10" name="Group 46"/>
          <p:cNvGrpSpPr>
            <a:grpSpLocks/>
          </p:cNvGrpSpPr>
          <p:nvPr/>
        </p:nvGrpSpPr>
        <p:grpSpPr bwMode="auto">
          <a:xfrm>
            <a:off x="3348038" y="4365625"/>
            <a:ext cx="3095625" cy="641350"/>
            <a:chOff x="2109" y="2750"/>
            <a:chExt cx="1950" cy="404"/>
          </a:xfrm>
        </p:grpSpPr>
        <p:sp>
          <p:nvSpPr>
            <p:cNvPr id="36892" name="Text Box 349"/>
            <p:cNvSpPr txBox="1">
              <a:spLocks noChangeArrowheads="1"/>
            </p:cNvSpPr>
            <p:nvPr/>
          </p:nvSpPr>
          <p:spPr bwMode="auto">
            <a:xfrm>
              <a:off x="2109" y="2750"/>
              <a:ext cx="15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CC0000"/>
                  </a:solidFill>
                </a:rPr>
                <a:t>PHRC 2010 weaning</a:t>
              </a:r>
            </a:p>
            <a:p>
              <a:r>
                <a:rPr lang="en-US" sz="1600" b="1"/>
                <a:t>Protocoles.Thérapeu</a:t>
              </a:r>
              <a:r>
                <a:rPr lang="en-US" b="1"/>
                <a:t>t</a:t>
              </a:r>
              <a:r>
                <a:rPr lang="en-US"/>
                <a:t>.</a:t>
              </a:r>
              <a:endParaRPr lang="fr-FR"/>
            </a:p>
          </p:txBody>
        </p:sp>
        <p:sp>
          <p:nvSpPr>
            <p:cNvPr id="36895" name="Line 352"/>
            <p:cNvSpPr>
              <a:spLocks noChangeShapeType="1"/>
            </p:cNvSpPr>
            <p:nvPr/>
          </p:nvSpPr>
          <p:spPr bwMode="auto">
            <a:xfrm flipH="1" flipV="1">
              <a:off x="3651" y="2886"/>
              <a:ext cx="408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04" name="Group 40"/>
          <p:cNvGrpSpPr>
            <a:grpSpLocks/>
          </p:cNvGrpSpPr>
          <p:nvPr/>
        </p:nvGrpSpPr>
        <p:grpSpPr bwMode="auto">
          <a:xfrm>
            <a:off x="179388" y="2205038"/>
            <a:ext cx="3025775" cy="915987"/>
            <a:chOff x="113" y="1389"/>
            <a:chExt cx="1906" cy="577"/>
          </a:xfrm>
        </p:grpSpPr>
        <p:sp>
          <p:nvSpPr>
            <p:cNvPr id="36872" name="Rectangle 322"/>
            <p:cNvSpPr>
              <a:spLocks noChangeArrowheads="1"/>
            </p:cNvSpPr>
            <p:nvPr/>
          </p:nvSpPr>
          <p:spPr bwMode="auto">
            <a:xfrm>
              <a:off x="113" y="1389"/>
              <a:ext cx="166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/>
                <a:t>Recherche méthodologique </a:t>
              </a:r>
            </a:p>
            <a:p>
              <a:r>
                <a:rPr lang="fr-FR" b="1"/>
                <a:t>et épidémiologique</a:t>
              </a:r>
            </a:p>
          </p:txBody>
        </p:sp>
        <p:sp>
          <p:nvSpPr>
            <p:cNvPr id="36896" name="Line 355"/>
            <p:cNvSpPr>
              <a:spLocks noChangeShapeType="1"/>
            </p:cNvSpPr>
            <p:nvPr/>
          </p:nvSpPr>
          <p:spPr bwMode="auto">
            <a:xfrm flipH="1">
              <a:off x="1610" y="1706"/>
              <a:ext cx="409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6916" name="Group 52"/>
          <p:cNvGrpSpPr>
            <a:grpSpLocks/>
          </p:cNvGrpSpPr>
          <p:nvPr/>
        </p:nvGrpSpPr>
        <p:grpSpPr bwMode="auto">
          <a:xfrm>
            <a:off x="5364163" y="1052513"/>
            <a:ext cx="3600450" cy="1296987"/>
            <a:chOff x="3379" y="663"/>
            <a:chExt cx="2268" cy="817"/>
          </a:xfrm>
        </p:grpSpPr>
        <p:sp>
          <p:nvSpPr>
            <p:cNvPr id="52559" name="Text Box 335"/>
            <p:cNvSpPr txBox="1">
              <a:spLocks noChangeArrowheads="1"/>
            </p:cNvSpPr>
            <p:nvPr/>
          </p:nvSpPr>
          <p:spPr bwMode="auto">
            <a:xfrm>
              <a:off x="4043" y="663"/>
              <a:ext cx="1604" cy="23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/>
                <a:t>DIVAT-BIOCOL (CRB)</a:t>
              </a:r>
            </a:p>
          </p:txBody>
        </p:sp>
        <p:sp>
          <p:nvSpPr>
            <p:cNvPr id="36897" name="Line 356"/>
            <p:cNvSpPr>
              <a:spLocks noChangeShapeType="1"/>
            </p:cNvSpPr>
            <p:nvPr/>
          </p:nvSpPr>
          <p:spPr bwMode="auto">
            <a:xfrm flipV="1">
              <a:off x="3379" y="799"/>
              <a:ext cx="635" cy="681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7" name="Connecteur droit 36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14" name="Group 50"/>
          <p:cNvGrpSpPr>
            <a:grpSpLocks/>
          </p:cNvGrpSpPr>
          <p:nvPr/>
        </p:nvGrpSpPr>
        <p:grpSpPr bwMode="auto">
          <a:xfrm>
            <a:off x="0" y="4005263"/>
            <a:ext cx="3276600" cy="1635125"/>
            <a:chOff x="0" y="2523"/>
            <a:chExt cx="2064" cy="1030"/>
          </a:xfrm>
        </p:grpSpPr>
        <p:sp>
          <p:nvSpPr>
            <p:cNvPr id="36888" name="Line 344"/>
            <p:cNvSpPr>
              <a:spLocks noChangeShapeType="1"/>
            </p:cNvSpPr>
            <p:nvPr/>
          </p:nvSpPr>
          <p:spPr bwMode="auto">
            <a:xfrm>
              <a:off x="975" y="2659"/>
              <a:ext cx="0" cy="27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36907" name="Group 43"/>
            <p:cNvGrpSpPr>
              <a:grpSpLocks/>
            </p:cNvGrpSpPr>
            <p:nvPr/>
          </p:nvGrpSpPr>
          <p:grpSpPr bwMode="auto">
            <a:xfrm>
              <a:off x="0" y="2523"/>
              <a:ext cx="2064" cy="1030"/>
              <a:chOff x="0" y="2523"/>
              <a:chExt cx="2064" cy="1030"/>
            </a:xfrm>
          </p:grpSpPr>
          <p:sp>
            <p:nvSpPr>
              <p:cNvPr id="36874" name="Text Box 324"/>
              <p:cNvSpPr txBox="1">
                <a:spLocks noChangeArrowheads="1"/>
              </p:cNvSpPr>
              <p:nvPr/>
            </p:nvSpPr>
            <p:spPr bwMode="auto">
              <a:xfrm>
                <a:off x="0" y="2976"/>
                <a:ext cx="1676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/>
                  <a:t>Etude medico éco.</a:t>
                </a:r>
              </a:p>
              <a:p>
                <a:r>
                  <a:rPr lang="fr-FR" b="1"/>
                  <a:t>Etude de qualité de vie</a:t>
                </a:r>
              </a:p>
              <a:p>
                <a:r>
                  <a:rPr lang="fr-FR" b="1"/>
                  <a:t>Etude de survie</a:t>
                </a:r>
              </a:p>
            </p:txBody>
          </p:sp>
          <p:sp>
            <p:nvSpPr>
              <p:cNvPr id="36899" name="Line 346"/>
              <p:cNvSpPr>
                <a:spLocks noChangeShapeType="1"/>
              </p:cNvSpPr>
              <p:nvPr/>
            </p:nvSpPr>
            <p:spPr bwMode="auto">
              <a:xfrm flipH="1">
                <a:off x="1338" y="2523"/>
                <a:ext cx="726" cy="59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8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Introduction.1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5035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1037"/>
          <p:cNvGrpSpPr>
            <a:grpSpLocks/>
          </p:cNvGrpSpPr>
          <p:nvPr/>
        </p:nvGrpSpPr>
        <p:grpSpPr bwMode="auto">
          <a:xfrm>
            <a:off x="5435600" y="980728"/>
            <a:ext cx="3708400" cy="4248150"/>
            <a:chOff x="240" y="791"/>
            <a:chExt cx="1920" cy="1801"/>
          </a:xfrm>
        </p:grpSpPr>
        <p:pic>
          <p:nvPicPr>
            <p:cNvPr id="15369" name="Picture 102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" y="791"/>
              <a:ext cx="1920" cy="1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80" y="1318"/>
              <a:ext cx="52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fr-F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fr-FR" sz="1600" b="1">
                  <a:latin typeface="Calibri" pitchFamily="34" charset="0"/>
                </a:rPr>
                <a:t>Nantes</a:t>
              </a: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1008" y="934"/>
              <a:ext cx="39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fr-F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fr-FR" sz="1600" b="1">
                  <a:latin typeface="Calibri" pitchFamily="34" charset="0"/>
                </a:rPr>
                <a:t>Paris</a:t>
              </a:r>
            </a:p>
            <a:p>
              <a:pPr eaLnBrk="0" hangingPunct="0">
                <a:defRPr/>
              </a:pPr>
              <a:r>
                <a:rPr lang="fr-FR" sz="1600" b="1">
                  <a:latin typeface="Calibri" pitchFamily="34" charset="0"/>
                </a:rPr>
                <a:t>Necker</a:t>
              </a:r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816" y="1943"/>
              <a:ext cx="55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fr-F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fr-FR" sz="1600" b="1">
                  <a:latin typeface="Calibri" pitchFamily="34" charset="0"/>
                </a:rPr>
                <a:t>Toulouse</a:t>
              </a: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1344" y="1943"/>
              <a:ext cx="61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fr-F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fr-FR" sz="1600" b="1">
                  <a:latin typeface="Calibri" pitchFamily="34" charset="0"/>
                </a:rPr>
                <a:t>Montpellier</a:t>
              </a:r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1392" y="1607"/>
              <a:ext cx="32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endParaRPr lang="fr-FR" sz="12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endParaRPr>
            </a:p>
            <a:p>
              <a:pPr eaLnBrk="0" hangingPunct="0">
                <a:defRPr/>
              </a:pPr>
              <a:r>
                <a:rPr lang="fr-FR" sz="1200" b="1">
                  <a:latin typeface="Calibri" pitchFamily="34" charset="0"/>
                </a:rPr>
                <a:t>Lyon</a:t>
              </a:r>
            </a:p>
          </p:txBody>
        </p:sp>
        <p:sp>
          <p:nvSpPr>
            <p:cNvPr id="15375" name="Text Box 4"/>
            <p:cNvSpPr txBox="1">
              <a:spLocks noChangeArrowheads="1"/>
            </p:cNvSpPr>
            <p:nvPr/>
          </p:nvSpPr>
          <p:spPr bwMode="auto">
            <a:xfrm>
              <a:off x="1632" y="1175"/>
              <a:ext cx="48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fr-FR" sz="1600" b="1">
                  <a:latin typeface="Calibri" pitchFamily="34" charset="0"/>
                </a:rPr>
                <a:t>Nancy</a:t>
              </a:r>
            </a:p>
          </p:txBody>
        </p:sp>
      </p:grpSp>
      <p:sp>
        <p:nvSpPr>
          <p:cNvPr id="15366" name="Text Box 1038"/>
          <p:cNvSpPr txBox="1">
            <a:spLocks noChangeArrowheads="1"/>
          </p:cNvSpPr>
          <p:nvPr/>
        </p:nvSpPr>
        <p:spPr bwMode="auto">
          <a:xfrm>
            <a:off x="7235825" y="49418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1994-2010</a:t>
            </a:r>
          </a:p>
        </p:txBody>
      </p:sp>
      <p:sp>
        <p:nvSpPr>
          <p:cNvPr id="15367" name="Text Box 1039"/>
          <p:cNvSpPr txBox="1">
            <a:spLocks noChangeArrowheads="1"/>
          </p:cNvSpPr>
          <p:nvPr/>
        </p:nvSpPr>
        <p:spPr bwMode="auto">
          <a:xfrm>
            <a:off x="0" y="908050"/>
            <a:ext cx="68770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/>
              <a:t>BASE DE DONNEES depuis 1994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6 centres français de greffes de rein (n=16000, 800 greffes par an)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50% des greffes en France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300 items </a:t>
            </a:r>
            <a:r>
              <a:rPr lang="fr-FR" sz="1600" dirty="0" err="1"/>
              <a:t>clinico</a:t>
            </a:r>
            <a:r>
              <a:rPr lang="fr-FR" sz="1600" dirty="0"/>
              <a:t>-biologiques + suivi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Contrat de consortium inter CHU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Thésaurus commun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Audits annuels des données saisies (&lt;1% d’erreur)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Réunions scientifiques semestrielles (comité scientifique)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Réunion technique annuelle </a:t>
            </a:r>
            <a:r>
              <a:rPr lang="fr-FR" sz="1600" dirty="0" err="1"/>
              <a:t>ARCs</a:t>
            </a:r>
            <a:r>
              <a:rPr lang="fr-FR" sz="1600" dirty="0"/>
              <a:t> (mise à jour du thésaurus)</a:t>
            </a:r>
          </a:p>
          <a:p>
            <a:pPr>
              <a:defRPr/>
            </a:pPr>
            <a:endParaRPr lang="fr-FR" sz="1600" dirty="0"/>
          </a:p>
          <a:p>
            <a:pPr>
              <a:buFontTx/>
              <a:buChar char="-"/>
              <a:defRPr/>
            </a:pPr>
            <a:endParaRPr lang="en-US" sz="1600" dirty="0"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fr-FR" sz="1600" b="1" dirty="0"/>
              <a:t>BIOSTATISTIQUES équipe de Recherche EA4275 </a:t>
            </a:r>
            <a:r>
              <a:rPr lang="fr-FR" sz="1600" b="1" dirty="0" err="1"/>
              <a:t>Biostatistique</a:t>
            </a:r>
            <a:r>
              <a:rPr lang="fr-FR" sz="1600" b="1" dirty="0"/>
              <a:t> </a:t>
            </a:r>
          </a:p>
          <a:p>
            <a:pPr>
              <a:defRPr/>
            </a:pPr>
            <a:r>
              <a:rPr lang="fr-FR" sz="1600" b="1" dirty="0"/>
              <a:t>V. </a:t>
            </a:r>
            <a:r>
              <a:rPr lang="fr-FR" sz="1600" b="1" dirty="0" err="1"/>
              <a:t>Sébille</a:t>
            </a:r>
            <a:r>
              <a:rPr lang="fr-FR" sz="1600" b="1" dirty="0"/>
              <a:t> Université de Nantes/Centaure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modèle semi markovien/modèle de survie relative/ROC/Score</a:t>
            </a:r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b="1" dirty="0"/>
              <a:t>PROGRAMME SCIENTIFIQUE (U643)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fr-FR" sz="1600" dirty="0"/>
              <a:t>- Etudes épidémiologiques et définition de profils de risque du devenir des greffons et des patients</a:t>
            </a:r>
          </a:p>
          <a:p>
            <a:pPr>
              <a:defRPr/>
            </a:pPr>
            <a:endParaRPr lang="fr-FR" sz="1600" dirty="0"/>
          </a:p>
          <a:p>
            <a:pPr>
              <a:defRPr/>
            </a:pPr>
            <a:r>
              <a:rPr lang="fr-FR" sz="1600" b="1" i="1" dirty="0"/>
              <a:t>PARTENARIAT INDUSTRIEL :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Roche &gt; 1 M</a:t>
            </a:r>
            <a:r>
              <a:rPr lang="fr-FR" sz="1600" baseline="30000" dirty="0"/>
              <a:t>6</a:t>
            </a:r>
          </a:p>
          <a:p>
            <a:pPr>
              <a:buFontTx/>
              <a:buChar char="-"/>
              <a:defRPr/>
            </a:pPr>
            <a:r>
              <a:rPr lang="fr-FR" sz="1600" dirty="0"/>
              <a:t> IDBC/A2com </a:t>
            </a:r>
          </a:p>
          <a:p>
            <a:pPr>
              <a:defRPr/>
            </a:pPr>
            <a:endParaRPr lang="fr-FR" sz="1600" dirty="0"/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7205663" y="325438"/>
            <a:ext cx="154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chemeClr val="bg1"/>
                </a:solidFill>
              </a:rPr>
              <a:t>www.divat.fr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850" y="1341438"/>
            <a:ext cx="84216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hangingPunct="0">
              <a:defRPr/>
            </a:pPr>
            <a:endParaRPr lang="fr-FR" sz="2000" b="1" dirty="0">
              <a:solidFill>
                <a:srgbClr val="CC0000"/>
              </a:solidFill>
              <a:sym typeface="Webdings" pitchFamily="18" charset="2"/>
            </a:endParaRPr>
          </a:p>
          <a:p>
            <a:pPr defTabSz="457200" eaLnBrk="0" hangingPunct="0">
              <a:buFont typeface="Webdings" pitchFamily="18" charset="2"/>
              <a:buChar char="g"/>
              <a:defRPr/>
            </a:pPr>
            <a:endParaRPr lang="fr-FR" sz="2400" dirty="0">
              <a:sym typeface="Webdings" pitchFamily="18" charset="2"/>
            </a:endParaRPr>
          </a:p>
          <a:p>
            <a:pPr defTabSz="457200" eaLnBrk="0" hangingPunct="0">
              <a:buFont typeface="Webdings" pitchFamily="18" charset="2"/>
              <a:buChar char="g"/>
              <a:defRPr/>
            </a:pPr>
            <a:r>
              <a:rPr lang="fr-FR" sz="2400" b="1" dirty="0">
                <a:solidFill>
                  <a:srgbClr val="CC0000"/>
                </a:solidFill>
                <a:sym typeface="Webdings" pitchFamily="18" charset="2"/>
              </a:rPr>
              <a:t> </a:t>
            </a:r>
            <a:r>
              <a:rPr lang="fr-FR" sz="2400" dirty="0">
                <a:sym typeface="Webdings" pitchFamily="18" charset="2"/>
              </a:rPr>
              <a:t>Appel d’offre du ministère de la recherche et de l’</a:t>
            </a:r>
            <a:r>
              <a:rPr lang="fr-FR" sz="2400" dirty="0" err="1">
                <a:sym typeface="Webdings" pitchFamily="18" charset="2"/>
              </a:rPr>
              <a:t>inserm</a:t>
            </a:r>
            <a:r>
              <a:rPr lang="fr-FR" sz="2400" dirty="0">
                <a:sym typeface="Webdings" pitchFamily="18" charset="2"/>
              </a:rPr>
              <a:t> 2002</a:t>
            </a:r>
          </a:p>
          <a:p>
            <a:pPr defTabSz="457200" eaLnBrk="0" hangingPunct="0">
              <a:buFont typeface="Webdings" pitchFamily="18" charset="2"/>
              <a:buChar char="g"/>
              <a:defRPr/>
            </a:pPr>
            <a:endParaRPr lang="en-US" sz="2400" dirty="0"/>
          </a:p>
          <a:p>
            <a:pPr defTabSz="457200" eaLnBrk="0" hangingPunct="0">
              <a:buFont typeface="Webdings" pitchFamily="18" charset="2"/>
              <a:buChar char="g"/>
              <a:defRPr/>
            </a:pPr>
            <a:r>
              <a:rPr lang="en-US" sz="2400" b="1" dirty="0">
                <a:solidFill>
                  <a:srgbClr val="CC3300"/>
                </a:solidFill>
              </a:rPr>
              <a:t>  </a:t>
            </a:r>
            <a:r>
              <a:rPr lang="en-US" sz="2400" dirty="0"/>
              <a:t>DIVAT-</a:t>
            </a:r>
            <a:r>
              <a:rPr lang="en-US" sz="2400" dirty="0" err="1"/>
              <a:t>Biocol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fr-FR" sz="2400" dirty="0"/>
              <a:t>N°02 G 0555 notifiée le 12/11/2002</a:t>
            </a:r>
          </a:p>
          <a:p>
            <a:pPr defTabSz="457200" eaLnBrk="0" hangingPunct="0">
              <a:buFont typeface="Webdings" pitchFamily="18" charset="2"/>
              <a:buChar char="g"/>
              <a:defRPr/>
            </a:pPr>
            <a:endParaRPr lang="fr-FR" sz="2400" dirty="0"/>
          </a:p>
          <a:p>
            <a:pPr defTabSz="457200" eaLnBrk="0" hangingPunct="0">
              <a:buFont typeface="Webdings" pitchFamily="18" charset="2"/>
              <a:buChar char="g"/>
              <a:defRPr/>
            </a:pPr>
            <a:endParaRPr lang="fr-FR" sz="2400" dirty="0"/>
          </a:p>
          <a:p>
            <a:pPr defTabSz="457200" eaLnBrk="0" hangingPunct="0">
              <a:buFont typeface="Webdings" pitchFamily="18" charset="2"/>
              <a:buNone/>
              <a:defRPr/>
            </a:pPr>
            <a:r>
              <a:rPr lang="fr-FR" sz="2400" b="1" dirty="0">
                <a:solidFill>
                  <a:srgbClr val="CC0000"/>
                </a:solidFill>
                <a:sym typeface="Webdings" pitchFamily="18" charset="2"/>
              </a:rPr>
              <a:t></a:t>
            </a:r>
            <a:r>
              <a:rPr lang="fr-FR" dirty="0">
                <a:sym typeface="Webdings" pitchFamily="18" charset="2"/>
              </a:rPr>
              <a:t> </a:t>
            </a:r>
            <a:r>
              <a:rPr lang="fr-FR" sz="2400" dirty="0">
                <a:sym typeface="Webdings" pitchFamily="18" charset="2"/>
              </a:rPr>
              <a:t>Début en</a:t>
            </a:r>
            <a:r>
              <a:rPr lang="fr-FR" sz="2400" b="1" dirty="0">
                <a:sym typeface="Webdings" pitchFamily="18" charset="2"/>
              </a:rPr>
              <a:t> </a:t>
            </a:r>
            <a:r>
              <a:rPr lang="fr-FR" sz="2400" dirty="0">
                <a:sym typeface="Webdings" pitchFamily="18" charset="2"/>
              </a:rPr>
              <a:t> 2003 au CHU de Nantes en partenariat avec la     </a:t>
            </a:r>
            <a:r>
              <a:rPr lang="fr-FR" sz="2400" dirty="0" err="1">
                <a:sym typeface="Webdings" pitchFamily="18" charset="2"/>
              </a:rPr>
              <a:t>Tumorothèque</a:t>
            </a:r>
            <a:r>
              <a:rPr lang="fr-FR" sz="2400" dirty="0">
                <a:sym typeface="Webdings" pitchFamily="18" charset="2"/>
              </a:rPr>
              <a:t> située au CHU Nord</a:t>
            </a:r>
          </a:p>
          <a:p>
            <a:pPr defTabSz="457200" eaLnBrk="0" hangingPunct="0">
              <a:buFont typeface="Webdings" pitchFamily="18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defTabSz="457200" eaLnBrk="0" hangingPunct="0">
              <a:buFont typeface="Webdings" pitchFamily="18" charset="2"/>
              <a:buChar char="g"/>
              <a:defRPr/>
            </a:pPr>
            <a:endParaRPr lang="en-US" sz="2400" b="1" dirty="0"/>
          </a:p>
          <a:p>
            <a:pPr defTabSz="457200" eaLnBrk="0" hangingPunct="0">
              <a:buFont typeface="Webdings" pitchFamily="18" charset="2"/>
              <a:buNone/>
              <a:defRPr/>
            </a:pPr>
            <a:r>
              <a:rPr lang="fr-FR" sz="2400" b="1" dirty="0">
                <a:solidFill>
                  <a:srgbClr val="CC0000"/>
                </a:solidFill>
                <a:sym typeface="Webdings" pitchFamily="18" charset="2"/>
              </a:rPr>
              <a:t></a:t>
            </a:r>
            <a:r>
              <a:rPr lang="en-US" sz="2400" b="1" dirty="0"/>
              <a:t> </a:t>
            </a:r>
            <a:r>
              <a:rPr lang="en-US" sz="2400" dirty="0" err="1"/>
              <a:t>Intégration</a:t>
            </a:r>
            <a:r>
              <a:rPr lang="en-US" sz="2400" dirty="0"/>
              <a:t> au CRB du CHU de Nantes en 2011</a:t>
            </a:r>
            <a:r>
              <a:rPr lang="en-US" sz="2400" b="1" dirty="0"/>
              <a:t> </a:t>
            </a:r>
            <a:endParaRPr lang="en-US" sz="2400" dirty="0"/>
          </a:p>
          <a:p>
            <a:pPr defTabSz="457200" eaLnBrk="0" hangingPunct="0">
              <a:buFont typeface="Webdings" pitchFamily="18" charset="2"/>
              <a:buNone/>
              <a:defRPr/>
            </a:pP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16386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r>
              <a:rPr lang="fr-FR" sz="28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fr-FR" sz="1200">
                <a:solidFill>
                  <a:srgbClr val="404040"/>
                </a:solidFill>
                <a:latin typeface="Calibri" pitchFamily="34" charset="0"/>
              </a:rPr>
              <a:t>Données Informatisées et VAlidées en Transplantation</a:t>
            </a:r>
            <a:endParaRPr lang="fr-FR" sz="16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3200">
              <a:solidFill>
                <a:srgbClr val="FFFFFF"/>
              </a:solidFill>
            </a:endParaRPr>
          </a:p>
          <a:p>
            <a:pPr>
              <a:defRPr/>
            </a:pPr>
            <a:r>
              <a:rPr lang="fr-FR" sz="3200">
                <a:solidFill>
                  <a:srgbClr val="FFFFFF"/>
                </a:solidFill>
              </a:rPr>
              <a:t>DIVAT-Biocol</a:t>
            </a:r>
            <a:endParaRPr lang="fr-FR" b="1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fr-FR" sz="320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Im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79388" y="1628775"/>
            <a:ext cx="87137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ebdings" pitchFamily="18" charset="2"/>
              <a:buNone/>
            </a:pPr>
            <a:r>
              <a:rPr lang="en-US" sz="2400" b="1"/>
              <a:t>Collection échantillons de </a:t>
            </a:r>
            <a:r>
              <a:rPr lang="fr-FR" sz="2400" b="1"/>
              <a:t>Sérum, plasma, mRNA, urines, PBMC</a:t>
            </a:r>
          </a:p>
          <a:p>
            <a:pPr eaLnBrk="0" hangingPunct="0">
              <a:buFont typeface="Webdings" pitchFamily="18" charset="2"/>
              <a:buNone/>
            </a:pPr>
            <a:endParaRPr lang="fr-FR" sz="2400"/>
          </a:p>
          <a:p>
            <a:pPr eaLnBrk="0" hangingPunct="0">
              <a:buFont typeface="Webdings" pitchFamily="18" charset="2"/>
              <a:buNone/>
            </a:pPr>
            <a:r>
              <a:rPr lang="fr-FR" sz="2400" b="1">
                <a:solidFill>
                  <a:srgbClr val="CC0000"/>
                </a:solidFill>
                <a:sym typeface="Webdings" pitchFamily="18" charset="2"/>
              </a:rPr>
              <a:t></a:t>
            </a:r>
            <a:r>
              <a:rPr lang="fr-FR">
                <a:sym typeface="Webdings" pitchFamily="18" charset="2"/>
              </a:rPr>
              <a:t>   </a:t>
            </a:r>
            <a:r>
              <a:rPr lang="en-US" sz="2400"/>
              <a:t>Patrimoniale de tous les patients greffés d’un rein ou </a:t>
            </a:r>
          </a:p>
          <a:p>
            <a:pPr eaLnBrk="0" hangingPunct="0">
              <a:buFont typeface="Webdings" pitchFamily="18" charset="2"/>
              <a:buNone/>
            </a:pPr>
            <a:r>
              <a:rPr lang="en-US" sz="2400"/>
              <a:t>d’un rein pancréas au CHU de Nantes </a:t>
            </a:r>
            <a:r>
              <a:rPr lang="fr-FR" sz="2400">
                <a:sym typeface="Webdings" pitchFamily="18" charset="2"/>
              </a:rPr>
              <a:t>à J0, J6 mois, 1 an, 3 ans et 5 ans (2004-2009)</a:t>
            </a:r>
          </a:p>
          <a:p>
            <a:pPr>
              <a:buFont typeface="Webdings" pitchFamily="18" charset="2"/>
              <a:buChar char="g"/>
            </a:pPr>
            <a:endParaRPr lang="en-US" sz="2400">
              <a:sym typeface="Webdings" pitchFamily="18" charset="2"/>
            </a:endParaRPr>
          </a:p>
          <a:p>
            <a:pPr>
              <a:buFont typeface="Webdings" pitchFamily="18" charset="2"/>
              <a:buChar char="g"/>
            </a:pPr>
            <a:r>
              <a:rPr lang="en-US" sz="2400" b="1">
                <a:solidFill>
                  <a:srgbClr val="CC0000"/>
                </a:solidFill>
                <a:sym typeface="Webdings" pitchFamily="18" charset="2"/>
              </a:rPr>
              <a:t> </a:t>
            </a:r>
            <a:r>
              <a:rPr lang="en-US" sz="2400">
                <a:sym typeface="Webdings" pitchFamily="18" charset="2"/>
              </a:rPr>
              <a:t>J0 et à chaque ponction biopsie de greffon pour “cause” </a:t>
            </a:r>
          </a:p>
          <a:p>
            <a:pPr>
              <a:buFont typeface="Webdings" pitchFamily="18" charset="2"/>
              <a:buNone/>
            </a:pPr>
            <a:r>
              <a:rPr lang="en-US" sz="2400">
                <a:sym typeface="Webdings" pitchFamily="18" charset="2"/>
              </a:rPr>
              <a:t>ou “systématique” à 3 mois et 1 an depuis 2009</a:t>
            </a:r>
          </a:p>
          <a:p>
            <a:pPr>
              <a:buFont typeface="Webdings" pitchFamily="18" charset="2"/>
              <a:buNone/>
            </a:pPr>
            <a:endParaRPr lang="en-US" sz="2400" b="1">
              <a:sym typeface="Webdings" pitchFamily="18" charset="2"/>
            </a:endParaRPr>
          </a:p>
          <a:p>
            <a:pPr>
              <a:buFont typeface="Webdings" pitchFamily="18" charset="2"/>
              <a:buNone/>
            </a:pPr>
            <a:r>
              <a:rPr lang="fr-FR" sz="2400" b="1">
                <a:solidFill>
                  <a:srgbClr val="CC0000"/>
                </a:solidFill>
                <a:sym typeface="Webdings" pitchFamily="18" charset="2"/>
              </a:rPr>
              <a:t></a:t>
            </a:r>
            <a:r>
              <a:rPr lang="fr-FR" b="1">
                <a:solidFill>
                  <a:srgbClr val="CC0000"/>
                </a:solidFill>
                <a:sym typeface="Webdings" pitchFamily="18" charset="2"/>
              </a:rPr>
              <a:t> </a:t>
            </a:r>
            <a:r>
              <a:rPr lang="fr-FR" sz="2400">
                <a:sym typeface="Webdings" pitchFamily="18" charset="2"/>
              </a:rPr>
              <a:t>Protocoles de Recherche Translationnelle</a:t>
            </a:r>
            <a:r>
              <a:rPr lang="fr-FR">
                <a:solidFill>
                  <a:srgbClr val="CC0000"/>
                </a:solidFill>
                <a:sym typeface="Webdings" pitchFamily="18" charset="2"/>
              </a:rPr>
              <a:t> </a:t>
            </a:r>
            <a:r>
              <a:rPr lang="fr-FR" sz="2400">
                <a:sym typeface="Webdings" pitchFamily="18" charset="2"/>
              </a:rPr>
              <a:t>(RNI)</a:t>
            </a:r>
            <a:endParaRPr lang="en-US" sz="2400">
              <a:sym typeface="Webdings" pitchFamily="18" charset="2"/>
            </a:endParaRPr>
          </a:p>
        </p:txBody>
      </p:sp>
      <p:sp>
        <p:nvSpPr>
          <p:cNvPr id="17410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endParaRPr lang="fr-FR" sz="1200">
              <a:solidFill>
                <a:srgbClr val="404040"/>
              </a:solidFill>
              <a:latin typeface="Calibri" pitchFamily="34" charset="0"/>
            </a:endParaRPr>
          </a:p>
          <a:p>
            <a:endParaRPr lang="fr-FR" sz="1200">
              <a:solidFill>
                <a:srgbClr val="404040"/>
              </a:solidFill>
              <a:latin typeface="Calibri" pitchFamily="34" charset="0"/>
            </a:endParaRPr>
          </a:p>
          <a:p>
            <a:endParaRPr lang="fr-FR" sz="1200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fr-FR" sz="1200">
                <a:solidFill>
                  <a:srgbClr val="404040"/>
                </a:solidFill>
                <a:latin typeface="Calibri" pitchFamily="34" charset="0"/>
              </a:rPr>
              <a:t>Données Informatisées et VAlidées en Transplantation</a:t>
            </a:r>
            <a:endParaRPr lang="fr-FR" sz="1600" b="1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3200">
              <a:solidFill>
                <a:srgbClr val="FFFFFF"/>
              </a:solidFill>
            </a:endParaRPr>
          </a:p>
          <a:p>
            <a:pPr>
              <a:defRPr/>
            </a:pPr>
            <a:r>
              <a:rPr lang="fr-FR" sz="3200">
                <a:solidFill>
                  <a:srgbClr val="FFFFFF"/>
                </a:solidFill>
              </a:rPr>
              <a:t>DIVAT-Biocol</a:t>
            </a:r>
            <a:endParaRPr lang="fr-FR" b="1">
              <a:solidFill>
                <a:schemeClr val="bg1"/>
              </a:solidFill>
              <a:latin typeface="Arial" charset="0"/>
            </a:endParaRPr>
          </a:p>
          <a:p>
            <a:pPr>
              <a:defRPr/>
            </a:pPr>
            <a:endParaRPr lang="fr-FR" sz="3200">
              <a:solidFill>
                <a:schemeClr val="bg1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3" name="Imag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17463"/>
            <a:ext cx="98107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DIVAT-</a:t>
            </a:r>
            <a:r>
              <a:rPr lang="fr-FR" sz="3200" dirty="0" err="1"/>
              <a:t>Biocol</a:t>
            </a:r>
            <a:endParaRPr lang="fr-FR" sz="32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6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539750" y="1341438"/>
          <a:ext cx="8280918" cy="4820319"/>
        </p:xfrm>
        <a:graphic>
          <a:graphicData uri="http://schemas.openxmlformats.org/drawingml/2006/table">
            <a:tbl>
              <a:tblPr/>
              <a:tblGrid>
                <a:gridCol w="2760306"/>
                <a:gridCol w="2760306"/>
                <a:gridCol w="2760306"/>
              </a:tblGrid>
              <a:tr h="3842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cap="all" dirty="0">
                          <a:solidFill>
                            <a:srgbClr val="4F6B72"/>
                          </a:solidFill>
                          <a:latin typeface="Trebuchet MS"/>
                        </a:rPr>
                        <a:t>Type de Prélèvements</a:t>
                      </a:r>
                    </a:p>
                  </a:txBody>
                  <a:tcPr marL="53899" marR="53899" marT="35933" marB="17966" anchor="ctr">
                    <a:lnL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cap="all">
                          <a:solidFill>
                            <a:srgbClr val="4F6B72"/>
                          </a:solidFill>
                          <a:latin typeface="Trebuchet MS"/>
                        </a:rPr>
                        <a:t>Nombre de prélèvements</a:t>
                      </a:r>
                    </a:p>
                  </a:txBody>
                  <a:tcPr marL="53899" marR="53899" marT="35933" marB="17966" anchor="ctr">
                    <a:lnL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cap="all">
                          <a:solidFill>
                            <a:srgbClr val="4F6B72"/>
                          </a:solidFill>
                          <a:latin typeface="Trebuchet MS"/>
                        </a:rPr>
                        <a:t>Nombre de patients</a:t>
                      </a:r>
                    </a:p>
                  </a:txBody>
                  <a:tcPr marL="53899" marR="53899" marT="35933" marB="17966" anchor="ctr">
                    <a:lnL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EA"/>
                    </a:solidFill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DMSO SANG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16693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1398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SÉRUM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10511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1513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TRIZOL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6302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1298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URINE FRAICHE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3444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822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PLASMA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 dirty="0">
                          <a:solidFill>
                            <a:srgbClr val="223399"/>
                          </a:solidFill>
                        </a:rPr>
                        <a:t>1719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527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PAXGENE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1178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753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429">
                <a:tc>
                  <a:txBody>
                    <a:bodyPr/>
                    <a:lstStyle/>
                    <a:p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URINE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1" u="none" strike="noStrike">
                        <a:solidFill>
                          <a:srgbClr val="223399"/>
                        </a:solidFill>
                      </a:endParaRPr>
                    </a:p>
                    <a:p>
                      <a:pPr algn="ctr"/>
                      <a:r>
                        <a:rPr lang="fr-FR" sz="1800" b="1" u="none" strike="noStrike">
                          <a:solidFill>
                            <a:srgbClr val="223399"/>
                          </a:solidFill>
                        </a:rPr>
                        <a:t>427</a:t>
                      </a: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800" b="1" u="none" strike="noStrike" dirty="0" smtClean="0">
                        <a:solidFill>
                          <a:srgbClr val="223399"/>
                        </a:solidFill>
                      </a:endParaRPr>
                    </a:p>
                    <a:p>
                      <a:r>
                        <a:rPr lang="fr-FR" sz="1800" b="1" u="none" strike="noStrike" dirty="0" smtClean="0">
                          <a:solidFill>
                            <a:srgbClr val="223399"/>
                          </a:solidFill>
                        </a:rPr>
                        <a:t>178</a:t>
                      </a:r>
                      <a:endParaRPr lang="fr-FR" sz="1800" b="1" u="none" strike="noStrike" dirty="0">
                        <a:solidFill>
                          <a:srgbClr val="223399"/>
                        </a:solidFill>
                      </a:endParaRPr>
                    </a:p>
                  </a:txBody>
                  <a:tcPr marL="53899" marR="53899" marT="26950" marB="26950" anchor="ctr">
                    <a:lnL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DA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20231" cy="58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92350"/>
            <a:ext cx="3092450" cy="358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4713" y="3927475"/>
            <a:ext cx="167163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1600200" y="4572000"/>
            <a:ext cx="41640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Lien informatique des échantillons</a:t>
            </a:r>
          </a:p>
          <a:p>
            <a:r>
              <a:rPr lang="fr-FR" sz="2000"/>
              <a:t>Biologiques avec les données </a:t>
            </a:r>
          </a:p>
          <a:p>
            <a:r>
              <a:rPr lang="fr-FR" sz="2000"/>
              <a:t>cliniques et biologiques de la base </a:t>
            </a:r>
          </a:p>
          <a:p>
            <a:r>
              <a:rPr lang="fr-FR" sz="2000"/>
              <a:t>de données DIVAT</a:t>
            </a:r>
          </a:p>
        </p:txBody>
      </p:sp>
      <p:sp>
        <p:nvSpPr>
          <p:cNvPr id="19461" name="AutoShape 10"/>
          <p:cNvSpPr>
            <a:spLocks noChangeArrowheads="1"/>
          </p:cNvSpPr>
          <p:nvPr/>
        </p:nvSpPr>
        <p:spPr bwMode="auto">
          <a:xfrm>
            <a:off x="3581400" y="39624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7391400" y="5927725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6948488" y="6269038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stockage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7175" y="0"/>
            <a:ext cx="5076825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DIVAT-</a:t>
            </a:r>
            <a:r>
              <a:rPr lang="fr-FR" sz="3200" dirty="0" err="1"/>
              <a:t>Biocol</a:t>
            </a:r>
            <a:endParaRPr lang="fr-FR" sz="32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8" name="Imag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Identification de biomarqueurs pour le prognostic et l’aide à la décision clinique</a:t>
            </a: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582552" y="3893669"/>
            <a:ext cx="3960813" cy="658069"/>
          </a:xfrm>
          <a:prstGeom prst="leftArrow">
            <a:avLst>
              <a:gd name="adj1" fmla="val 50000"/>
              <a:gd name="adj2" fmla="val 171832"/>
            </a:avLst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4400" b="1">
              <a:solidFill>
                <a:srgbClr val="C0C0C0"/>
              </a:solidFill>
              <a:latin typeface="+mn-lt"/>
              <a:cs typeface="Arial" charset="0"/>
            </a:endParaRPr>
          </a:p>
        </p:txBody>
      </p:sp>
      <p:sp>
        <p:nvSpPr>
          <p:cNvPr id="20485" name="Text Box 33"/>
          <p:cNvSpPr txBox="1">
            <a:spLocks noChangeArrowheads="1"/>
          </p:cNvSpPr>
          <p:nvPr/>
        </p:nvSpPr>
        <p:spPr bwMode="auto">
          <a:xfrm>
            <a:off x="742950" y="4679950"/>
            <a:ext cx="3143250" cy="581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 b="1">
                <a:latin typeface="Calibri" pitchFamily="34" charset="0"/>
                <a:cs typeface="Arial" charset="0"/>
              </a:rPr>
              <a:t>Suivi plus attentif et adaptation </a:t>
            </a:r>
          </a:p>
          <a:p>
            <a:pPr algn="ctr" eaLnBrk="0" hangingPunct="0"/>
            <a:r>
              <a:rPr lang="fr-FR" sz="1600" b="1">
                <a:latin typeface="Calibri" pitchFamily="34" charset="0"/>
                <a:cs typeface="Arial" charset="0"/>
              </a:rPr>
              <a:t>du traitement immunosuppresseur</a:t>
            </a:r>
          </a:p>
        </p:txBody>
      </p:sp>
      <p:sp>
        <p:nvSpPr>
          <p:cNvPr id="20486" name="Text Box 35"/>
          <p:cNvSpPr txBox="1">
            <a:spLocks noChangeArrowheads="1"/>
          </p:cNvSpPr>
          <p:nvPr/>
        </p:nvSpPr>
        <p:spPr bwMode="auto">
          <a:xfrm>
            <a:off x="5027613" y="4679950"/>
            <a:ext cx="3246437" cy="336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FR" sz="1600" b="1">
                <a:latin typeface="Calibri" pitchFamily="34" charset="0"/>
                <a:cs typeface="Arial" charset="0"/>
              </a:rPr>
              <a:t>Réduction des immunosuppresseurs</a:t>
            </a:r>
          </a:p>
        </p:txBody>
      </p:sp>
      <p:sp>
        <p:nvSpPr>
          <p:cNvPr id="20487" name="ZoneTexte 27"/>
          <p:cNvSpPr txBox="1">
            <a:spLocks noChangeArrowheads="1"/>
          </p:cNvSpPr>
          <p:nvPr/>
        </p:nvSpPr>
        <p:spPr bwMode="auto">
          <a:xfrm>
            <a:off x="5929313" y="5654675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cs typeface="Arial" charset="0"/>
              </a:rPr>
              <a:t>Tolérance</a:t>
            </a:r>
          </a:p>
        </p:txBody>
      </p:sp>
      <p:sp>
        <p:nvSpPr>
          <p:cNvPr id="20488" name="ZoneTexte 28"/>
          <p:cNvSpPr txBox="1">
            <a:spLocks noChangeArrowheads="1"/>
          </p:cNvSpPr>
          <p:nvPr/>
        </p:nvSpPr>
        <p:spPr bwMode="auto">
          <a:xfrm>
            <a:off x="1357313" y="565467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cs typeface="Arial" charset="0"/>
              </a:rPr>
              <a:t>Rejet chronique</a:t>
            </a:r>
          </a:p>
        </p:txBody>
      </p:sp>
      <p:grpSp>
        <p:nvGrpSpPr>
          <p:cNvPr id="20489" name="Group 8"/>
          <p:cNvGrpSpPr>
            <a:grpSpLocks/>
          </p:cNvGrpSpPr>
          <p:nvPr/>
        </p:nvGrpSpPr>
        <p:grpSpPr bwMode="auto">
          <a:xfrm>
            <a:off x="3851275" y="2492375"/>
            <a:ext cx="1549400" cy="736600"/>
            <a:chOff x="4574" y="702"/>
            <a:chExt cx="976" cy="464"/>
          </a:xfrm>
        </p:grpSpPr>
        <p:sp>
          <p:nvSpPr>
            <p:cNvPr id="20499" name="Rectangle 9"/>
            <p:cNvSpPr>
              <a:spLocks noChangeArrowheads="1"/>
            </p:cNvSpPr>
            <p:nvPr/>
          </p:nvSpPr>
          <p:spPr bwMode="auto">
            <a:xfrm>
              <a:off x="4574" y="702"/>
              <a:ext cx="958" cy="45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20500" name="Text Box 10"/>
            <p:cNvSpPr txBox="1">
              <a:spLocks noChangeArrowheads="1"/>
            </p:cNvSpPr>
            <p:nvPr/>
          </p:nvSpPr>
          <p:spPr bwMode="auto">
            <a:xfrm>
              <a:off x="5072" y="815"/>
              <a:ext cx="47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 Unicode MS" pitchFamily="34" charset="-128"/>
                </a:rPr>
                <a:t>Bench</a:t>
              </a:r>
            </a:p>
          </p:txBody>
        </p:sp>
        <p:sp>
          <p:nvSpPr>
            <p:cNvPr id="20501" name="Text Box 11"/>
            <p:cNvSpPr txBox="1">
              <a:spLocks noChangeArrowheads="1"/>
            </p:cNvSpPr>
            <p:nvPr/>
          </p:nvSpPr>
          <p:spPr bwMode="auto">
            <a:xfrm>
              <a:off x="4589" y="815"/>
              <a:ext cx="4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 Unicode MS" pitchFamily="34" charset="-128"/>
                </a:rPr>
                <a:t>Clinic</a:t>
              </a:r>
            </a:p>
          </p:txBody>
        </p:sp>
        <p:sp>
          <p:nvSpPr>
            <p:cNvPr id="20502" name="Arc 12"/>
            <p:cNvSpPr>
              <a:spLocks/>
            </p:cNvSpPr>
            <p:nvPr/>
          </p:nvSpPr>
          <p:spPr bwMode="auto">
            <a:xfrm rot="-2283638">
              <a:off x="4852" y="703"/>
              <a:ext cx="344" cy="2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503" name="Arc 13"/>
            <p:cNvSpPr>
              <a:spLocks/>
            </p:cNvSpPr>
            <p:nvPr/>
          </p:nvSpPr>
          <p:spPr bwMode="auto">
            <a:xfrm rot="-2283638" flipH="1" flipV="1">
              <a:off x="4857" y="875"/>
              <a:ext cx="344" cy="2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" name="AutoShape 30"/>
          <p:cNvSpPr>
            <a:spLocks noChangeArrowheads="1"/>
          </p:cNvSpPr>
          <p:nvPr/>
        </p:nvSpPr>
        <p:spPr bwMode="auto">
          <a:xfrm>
            <a:off x="4564002" y="3895990"/>
            <a:ext cx="4032250" cy="671444"/>
          </a:xfrm>
          <a:prstGeom prst="rightArrow">
            <a:avLst>
              <a:gd name="adj1" fmla="val 50000"/>
              <a:gd name="adj2" fmla="val 174931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lin ang="0" scaled="1"/>
          </a:gradFill>
          <a:ln w="1270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4400" b="1">
              <a:solidFill>
                <a:srgbClr val="C0C0C0"/>
              </a:solidFill>
              <a:latin typeface="+mn-lt"/>
              <a:cs typeface="Arial" charset="0"/>
            </a:endParaRPr>
          </a:p>
        </p:txBody>
      </p:sp>
      <p:sp>
        <p:nvSpPr>
          <p:cNvPr id="20493" name="Text Box 29"/>
          <p:cNvSpPr txBox="1">
            <a:spLocks noChangeArrowheads="1"/>
          </p:cNvSpPr>
          <p:nvPr/>
        </p:nvSpPr>
        <p:spPr bwMode="auto">
          <a:xfrm>
            <a:off x="1562100" y="4071938"/>
            <a:ext cx="2001838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b="1">
                <a:latin typeface="Calibri" pitchFamily="34" charset="0"/>
                <a:cs typeface="Arial" charset="0"/>
              </a:rPr>
              <a:t>Fort risque échec</a:t>
            </a:r>
          </a:p>
        </p:txBody>
      </p:sp>
      <p:sp>
        <p:nvSpPr>
          <p:cNvPr id="20494" name="Text Box 31"/>
          <p:cNvSpPr txBox="1">
            <a:spLocks noChangeArrowheads="1"/>
          </p:cNvSpPr>
          <p:nvPr/>
        </p:nvSpPr>
        <p:spPr bwMode="auto">
          <a:xfrm>
            <a:off x="4500563" y="4078288"/>
            <a:ext cx="40005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b="1">
                <a:latin typeface="Calibri" pitchFamily="34" charset="0"/>
                <a:cs typeface="Arial" charset="0"/>
              </a:rPr>
              <a:t>Faible risque échec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9838" y="0"/>
            <a:ext cx="5364162" cy="9080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800">
                <a:solidFill>
                  <a:srgbClr val="FFFFFF"/>
                </a:solidFill>
              </a:rPr>
              <a:t>DIVAT-Biocol : </a:t>
            </a:r>
            <a:r>
              <a:rPr lang="fr-FR" sz="2000" b="1">
                <a:solidFill>
                  <a:srgbClr val="FFFFFF"/>
                </a:solidFill>
              </a:rPr>
              <a:t>Programme Scientifique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6350" y="908720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7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Titre 1"/>
          <p:cNvSpPr>
            <a:spLocks/>
          </p:cNvSpPr>
          <p:nvPr/>
        </p:nvSpPr>
        <p:spPr bwMode="auto">
          <a:xfrm>
            <a:off x="0" y="0"/>
            <a:ext cx="40671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108000" rIns="72000"/>
          <a:lstStyle/>
          <a:p>
            <a:r>
              <a:rPr lang="fr-FR" sz="2800" b="1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fr-FR" sz="2800" b="1">
                <a:solidFill>
                  <a:srgbClr val="C00000"/>
                </a:solidFill>
                <a:latin typeface="Calibri" pitchFamily="34" charset="0"/>
              </a:rPr>
            </a:br>
            <a:r>
              <a:rPr lang="fr-FR" sz="1200">
                <a:solidFill>
                  <a:srgbClr val="404040"/>
                </a:solidFill>
                <a:latin typeface="Calibri" pitchFamily="34" charset="0"/>
              </a:rPr>
              <a:t>Données Informatisées et VAlidées en Transplantation</a:t>
            </a:r>
            <a:endParaRPr lang="fr-FR" sz="1600" b="1">
              <a:solidFill>
                <a:srgbClr val="40404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67175" cy="981075"/>
          </a:xfrm>
        </p:spPr>
        <p:txBody>
          <a:bodyPr lIns="72000" tIns="108000" rIns="72000"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C00000"/>
                </a:solidFill>
              </a:rPr>
              <a:t>DIVAT</a:t>
            </a:r>
            <a:br>
              <a:rPr lang="fr-FR" sz="2800" b="1" dirty="0" smtClean="0">
                <a:solidFill>
                  <a:srgbClr val="C00000"/>
                </a:solidFill>
              </a:rPr>
            </a:b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Données Informatisées et </a:t>
            </a:r>
            <a:r>
              <a:rPr lang="fr-F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VAlidées</a:t>
            </a:r>
            <a:r>
              <a:rPr lang="fr-FR" sz="1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en Transplantation</a:t>
            </a:r>
            <a:endParaRPr lang="fr-F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6" name="Imag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0"/>
            <a:ext cx="9810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067175" y="0"/>
            <a:ext cx="5076825" cy="8366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fr-FR" sz="2000" b="1">
                <a:solidFill>
                  <a:srgbClr val="FFFFFF"/>
                </a:solidFill>
              </a:rPr>
              <a:t>Identification</a:t>
            </a:r>
            <a:r>
              <a:rPr lang="fr-FR" sz="2000">
                <a:solidFill>
                  <a:srgbClr val="FFFFFF"/>
                </a:solidFill>
              </a:rPr>
              <a:t> des biomarqueurs de la Tolérance et du rejet chronique (ABM 2002)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50825" y="5862910"/>
            <a:ext cx="8569325" cy="806450"/>
          </a:xfrm>
          <a:prstGeom prst="rect">
            <a:avLst/>
          </a:prstGeom>
          <a:solidFill>
            <a:srgbClr val="CCD2D2"/>
          </a:solidFill>
          <a:ln w="9525">
            <a:solidFill>
              <a:schemeClr val="bg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10 Patients </a:t>
            </a:r>
            <a:r>
              <a:rPr lang="en-US" b="1" dirty="0" err="1">
                <a:latin typeface="Times New Roman" pitchFamily="18" charset="0"/>
              </a:rPr>
              <a:t>présentants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une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fonction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rénale</a:t>
            </a:r>
            <a:r>
              <a:rPr lang="en-US" b="1" dirty="0">
                <a:latin typeface="Times New Roman" pitchFamily="18" charset="0"/>
              </a:rPr>
              <a:t> stable sans </a:t>
            </a:r>
            <a:r>
              <a:rPr lang="en-US" b="1" dirty="0" err="1">
                <a:latin typeface="Times New Roman" pitchFamily="18" charset="0"/>
              </a:rPr>
              <a:t>immunosuppression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depuis</a:t>
            </a:r>
            <a:r>
              <a:rPr lang="en-US" b="1" dirty="0">
                <a:latin typeface="Times New Roman" pitchFamily="18" charset="0"/>
              </a:rPr>
              <a:t> plus de 1 an.</a:t>
            </a:r>
            <a:endParaRPr lang="fr-FR" b="1" dirty="0">
              <a:latin typeface="Times New Roman" pitchFamily="18" charset="0"/>
            </a:endParaRPr>
          </a:p>
        </p:txBody>
      </p:sp>
      <p:grpSp>
        <p:nvGrpSpPr>
          <p:cNvPr id="21509" name="Group 125"/>
          <p:cNvGrpSpPr>
            <a:grpSpLocks/>
          </p:cNvGrpSpPr>
          <p:nvPr/>
        </p:nvGrpSpPr>
        <p:grpSpPr bwMode="auto">
          <a:xfrm>
            <a:off x="3059113" y="2349500"/>
            <a:ext cx="5761037" cy="3417888"/>
            <a:chOff x="312" y="528"/>
            <a:chExt cx="3984" cy="3376"/>
          </a:xfrm>
        </p:grpSpPr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312" y="528"/>
              <a:ext cx="3984" cy="3312"/>
            </a:xfrm>
            <a:prstGeom prst="rect">
              <a:avLst/>
            </a:prstGeom>
            <a:solidFill>
              <a:srgbClr val="CCD2D2"/>
            </a:solidFill>
            <a:ln w="9525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1515" name="Group 6"/>
            <p:cNvGrpSpPr>
              <a:grpSpLocks/>
            </p:cNvGrpSpPr>
            <p:nvPr/>
          </p:nvGrpSpPr>
          <p:grpSpPr bwMode="auto">
            <a:xfrm>
              <a:off x="359" y="577"/>
              <a:ext cx="3891" cy="3327"/>
              <a:chOff x="3644" y="1233"/>
              <a:chExt cx="1794" cy="2938"/>
            </a:xfrm>
          </p:grpSpPr>
          <p:sp>
            <p:nvSpPr>
              <p:cNvPr id="21516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4104" y="1643"/>
                <a:ext cx="5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fr-FR" sz="1000" b="1">
                  <a:latin typeface="Times New Roman" pitchFamily="18" charset="0"/>
                </a:endParaRPr>
              </a:p>
            </p:txBody>
          </p:sp>
          <p:sp>
            <p:nvSpPr>
              <p:cNvPr id="21517" name="Line 8"/>
              <p:cNvSpPr>
                <a:spLocks noChangeAspect="1" noChangeShapeType="1"/>
              </p:cNvSpPr>
              <p:nvPr/>
            </p:nvSpPr>
            <p:spPr bwMode="auto">
              <a:xfrm flipH="1">
                <a:off x="4103" y="2867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18" name="Line 9"/>
              <p:cNvSpPr>
                <a:spLocks noChangeAspect="1" noChangeShapeType="1"/>
              </p:cNvSpPr>
              <p:nvPr/>
            </p:nvSpPr>
            <p:spPr bwMode="auto">
              <a:xfrm flipV="1">
                <a:off x="4112" y="2726"/>
                <a:ext cx="120" cy="225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19" name="Line 10"/>
              <p:cNvSpPr>
                <a:spLocks noChangeAspect="1" noChangeShapeType="1"/>
              </p:cNvSpPr>
              <p:nvPr/>
            </p:nvSpPr>
            <p:spPr bwMode="auto">
              <a:xfrm>
                <a:off x="4331" y="1759"/>
                <a:ext cx="0" cy="1630"/>
              </a:xfrm>
              <a:prstGeom prst="line">
                <a:avLst/>
              </a:prstGeom>
              <a:noFill/>
              <a:ln w="76200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20" name="Line 11"/>
              <p:cNvSpPr>
                <a:spLocks noChangeAspect="1" noChangeShapeType="1"/>
              </p:cNvSpPr>
              <p:nvPr/>
            </p:nvSpPr>
            <p:spPr bwMode="auto">
              <a:xfrm>
                <a:off x="4022" y="1744"/>
                <a:ext cx="0" cy="16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1" name="Line 12"/>
              <p:cNvSpPr>
                <a:spLocks noChangeAspect="1" noChangeShapeType="1"/>
              </p:cNvSpPr>
              <p:nvPr/>
            </p:nvSpPr>
            <p:spPr bwMode="auto">
              <a:xfrm>
                <a:off x="3995" y="3389"/>
                <a:ext cx="2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2" name="Line 13"/>
              <p:cNvSpPr>
                <a:spLocks noChangeAspect="1" noChangeShapeType="1"/>
              </p:cNvSpPr>
              <p:nvPr/>
            </p:nvSpPr>
            <p:spPr bwMode="auto">
              <a:xfrm>
                <a:off x="4031" y="3389"/>
                <a:ext cx="14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3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4019" y="3389"/>
                <a:ext cx="0" cy="2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4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3926" y="3335"/>
                <a:ext cx="14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25" name="Rectangle 16"/>
              <p:cNvSpPr>
                <a:spLocks noChangeAspect="1" noChangeArrowheads="1"/>
              </p:cNvSpPr>
              <p:nvPr/>
            </p:nvSpPr>
            <p:spPr bwMode="auto">
              <a:xfrm>
                <a:off x="3890" y="3121"/>
                <a:ext cx="2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50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26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856" y="2896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100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27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851" y="2678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150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28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4068" y="3405"/>
                <a:ext cx="2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-2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2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228" y="3405"/>
                <a:ext cx="2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-1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0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395" y="3405"/>
                <a:ext cx="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1" name="Rectangle 22"/>
              <p:cNvSpPr>
                <a:spLocks noChangeAspect="1" noChangeArrowheads="1"/>
              </p:cNvSpPr>
              <p:nvPr/>
            </p:nvSpPr>
            <p:spPr bwMode="auto">
              <a:xfrm>
                <a:off x="4553" y="3405"/>
                <a:ext cx="15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2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4708" y="3405"/>
                <a:ext cx="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3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4869" y="3405"/>
                <a:ext cx="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4" name="Rectangle 25"/>
              <p:cNvSpPr>
                <a:spLocks noChangeAspect="1" noChangeArrowheads="1"/>
              </p:cNvSpPr>
              <p:nvPr/>
            </p:nvSpPr>
            <p:spPr bwMode="auto">
              <a:xfrm rot="-5400000">
                <a:off x="3231" y="2558"/>
                <a:ext cx="869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900" b="1">
                    <a:solidFill>
                      <a:srgbClr val="000000"/>
                    </a:solidFill>
                    <a:latin typeface="Times New Roman" pitchFamily="18" charset="0"/>
                  </a:rPr>
                  <a:t>Créatinemia µmol/L</a:t>
                </a:r>
                <a:endParaRPr lang="fr-FR" sz="900" b="1">
                  <a:latin typeface="Times New Roman" pitchFamily="18" charset="0"/>
                </a:endParaRPr>
              </a:p>
            </p:txBody>
          </p:sp>
          <p:sp>
            <p:nvSpPr>
              <p:cNvPr id="21535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5024" y="3406"/>
                <a:ext cx="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6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5184" y="3405"/>
                <a:ext cx="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7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4089" y="2867"/>
                <a:ext cx="20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38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4995" y="2688"/>
                <a:ext cx="19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fr-FR" sz="1000" b="1">
                    <a:latin typeface="Times New Roman" pitchFamily="18" charset="0"/>
                  </a:rPr>
                  <a:t>*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39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5339" y="3405"/>
                <a:ext cx="14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7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40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657" y="3495"/>
                <a:ext cx="74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800" b="1">
                    <a:solidFill>
                      <a:srgbClr val="000000"/>
                    </a:solidFill>
                    <a:latin typeface="Times New Roman" pitchFamily="18" charset="0"/>
                  </a:rPr>
                  <a:t>years</a:t>
                </a:r>
                <a:endParaRPr lang="fr-FR" sz="800" b="1">
                  <a:latin typeface="Times New Roman" pitchFamily="18" charset="0"/>
                </a:endParaRPr>
              </a:p>
            </p:txBody>
          </p:sp>
          <p:sp>
            <p:nvSpPr>
              <p:cNvPr id="21541" name="Rectangle 32"/>
              <p:cNvSpPr>
                <a:spLocks noChangeArrowheads="1"/>
              </p:cNvSpPr>
              <p:nvPr/>
            </p:nvSpPr>
            <p:spPr bwMode="auto">
              <a:xfrm>
                <a:off x="4080" y="2921"/>
                <a:ext cx="41" cy="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2" name="Line 33"/>
              <p:cNvSpPr>
                <a:spLocks noChangeAspect="1" noChangeShapeType="1"/>
              </p:cNvSpPr>
              <p:nvPr/>
            </p:nvSpPr>
            <p:spPr bwMode="auto">
              <a:xfrm>
                <a:off x="5048" y="2972"/>
                <a:ext cx="135" cy="13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3" name="Line 34"/>
              <p:cNvSpPr>
                <a:spLocks noChangeAspect="1" noChangeShapeType="1"/>
              </p:cNvSpPr>
              <p:nvPr/>
            </p:nvSpPr>
            <p:spPr bwMode="auto">
              <a:xfrm>
                <a:off x="5213" y="2988"/>
                <a:ext cx="120" cy="1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4" name="Line 35"/>
              <p:cNvSpPr>
                <a:spLocks noChangeAspect="1" noChangeShapeType="1"/>
              </p:cNvSpPr>
              <p:nvPr/>
            </p:nvSpPr>
            <p:spPr bwMode="auto">
              <a:xfrm>
                <a:off x="4731" y="2903"/>
                <a:ext cx="137" cy="7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5" name="Line 36"/>
              <p:cNvSpPr>
                <a:spLocks noChangeAspect="1" noChangeShapeType="1"/>
              </p:cNvSpPr>
              <p:nvPr/>
            </p:nvSpPr>
            <p:spPr bwMode="auto">
              <a:xfrm>
                <a:off x="4269" y="2726"/>
                <a:ext cx="128" cy="26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6" name="Line 37"/>
              <p:cNvSpPr>
                <a:spLocks noChangeAspect="1" noChangeShapeType="1"/>
              </p:cNvSpPr>
              <p:nvPr/>
            </p:nvSpPr>
            <p:spPr bwMode="auto">
              <a:xfrm flipH="1">
                <a:off x="4250" y="2564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7" name="Line 38"/>
              <p:cNvSpPr>
                <a:spLocks noChangeAspect="1" noChangeShapeType="1"/>
              </p:cNvSpPr>
              <p:nvPr/>
            </p:nvSpPr>
            <p:spPr bwMode="auto">
              <a:xfrm flipV="1">
                <a:off x="4232" y="2560"/>
                <a:ext cx="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8" name="Line 39"/>
              <p:cNvSpPr>
                <a:spLocks noChangeAspect="1" noChangeShapeType="1"/>
              </p:cNvSpPr>
              <p:nvPr/>
            </p:nvSpPr>
            <p:spPr bwMode="auto">
              <a:xfrm flipH="1">
                <a:off x="4880" y="288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49" name="Line 40"/>
              <p:cNvSpPr>
                <a:spLocks noChangeAspect="1" noChangeShapeType="1"/>
              </p:cNvSpPr>
              <p:nvPr/>
            </p:nvSpPr>
            <p:spPr bwMode="auto">
              <a:xfrm flipV="1">
                <a:off x="4871" y="2887"/>
                <a:ext cx="2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0" name="Line 41"/>
              <p:cNvSpPr>
                <a:spLocks noChangeAspect="1" noChangeShapeType="1"/>
              </p:cNvSpPr>
              <p:nvPr/>
            </p:nvSpPr>
            <p:spPr bwMode="auto">
              <a:xfrm flipH="1">
                <a:off x="4412" y="2821"/>
                <a:ext cx="0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1" name="Line 42"/>
              <p:cNvSpPr>
                <a:spLocks noChangeAspect="1" noChangeShapeType="1"/>
              </p:cNvSpPr>
              <p:nvPr/>
            </p:nvSpPr>
            <p:spPr bwMode="auto">
              <a:xfrm flipV="1">
                <a:off x="4395" y="2819"/>
                <a:ext cx="2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2" name="Line 43"/>
              <p:cNvSpPr>
                <a:spLocks noChangeAspect="1" noChangeShapeType="1"/>
              </p:cNvSpPr>
              <p:nvPr/>
            </p:nvSpPr>
            <p:spPr bwMode="auto">
              <a:xfrm flipH="1">
                <a:off x="4568" y="2819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3" name="Line 44"/>
              <p:cNvSpPr>
                <a:spLocks noChangeAspect="1" noChangeShapeType="1"/>
              </p:cNvSpPr>
              <p:nvPr/>
            </p:nvSpPr>
            <p:spPr bwMode="auto">
              <a:xfrm flipV="1">
                <a:off x="4559" y="2819"/>
                <a:ext cx="2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4" name="Line 45"/>
              <p:cNvSpPr>
                <a:spLocks noChangeAspect="1" noChangeShapeType="1"/>
              </p:cNvSpPr>
              <p:nvPr/>
            </p:nvSpPr>
            <p:spPr bwMode="auto">
              <a:xfrm flipH="1">
                <a:off x="4716" y="2827"/>
                <a:ext cx="0" cy="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5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4706" y="2830"/>
                <a:ext cx="1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6" name="Line 47"/>
              <p:cNvSpPr>
                <a:spLocks noChangeAspect="1" noChangeShapeType="1"/>
              </p:cNvSpPr>
              <p:nvPr/>
            </p:nvSpPr>
            <p:spPr bwMode="auto">
              <a:xfrm flipH="1">
                <a:off x="5039" y="2892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7" name="Line 48"/>
              <p:cNvSpPr>
                <a:spLocks noChangeAspect="1" noChangeShapeType="1"/>
              </p:cNvSpPr>
              <p:nvPr/>
            </p:nvSpPr>
            <p:spPr bwMode="auto">
              <a:xfrm flipV="1">
                <a:off x="5030" y="2892"/>
                <a:ext cx="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8" name="Line 49"/>
              <p:cNvSpPr>
                <a:spLocks noChangeAspect="1" noChangeShapeType="1"/>
              </p:cNvSpPr>
              <p:nvPr/>
            </p:nvSpPr>
            <p:spPr bwMode="auto">
              <a:xfrm flipH="1">
                <a:off x="5201" y="2901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59" name="Line 50"/>
              <p:cNvSpPr>
                <a:spLocks noChangeAspect="1" noChangeShapeType="1"/>
              </p:cNvSpPr>
              <p:nvPr/>
            </p:nvSpPr>
            <p:spPr bwMode="auto">
              <a:xfrm flipV="1">
                <a:off x="5189" y="2901"/>
                <a:ext cx="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0" name="Line 51"/>
              <p:cNvSpPr>
                <a:spLocks noChangeAspect="1" noChangeShapeType="1"/>
              </p:cNvSpPr>
              <p:nvPr/>
            </p:nvSpPr>
            <p:spPr bwMode="auto">
              <a:xfrm flipH="1">
                <a:off x="5351" y="2917"/>
                <a:ext cx="0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1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5342" y="2917"/>
                <a:ext cx="2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2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4427" y="2899"/>
                <a:ext cx="123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3" name="Line 54"/>
              <p:cNvSpPr>
                <a:spLocks noChangeAspect="1" noChangeShapeType="1"/>
              </p:cNvSpPr>
              <p:nvPr/>
            </p:nvSpPr>
            <p:spPr bwMode="auto">
              <a:xfrm>
                <a:off x="4595" y="2902"/>
                <a:ext cx="108" cy="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4" name="Line 55"/>
              <p:cNvSpPr>
                <a:spLocks noChangeAspect="1" noChangeShapeType="1"/>
              </p:cNvSpPr>
              <p:nvPr/>
            </p:nvSpPr>
            <p:spPr bwMode="auto">
              <a:xfrm>
                <a:off x="4899" y="2975"/>
                <a:ext cx="122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5" name="Rectangle 56"/>
              <p:cNvSpPr>
                <a:spLocks noChangeArrowheads="1"/>
              </p:cNvSpPr>
              <p:nvPr/>
            </p:nvSpPr>
            <p:spPr bwMode="auto">
              <a:xfrm>
                <a:off x="4229" y="2704"/>
                <a:ext cx="40" cy="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6" name="Rectangle 57"/>
              <p:cNvSpPr>
                <a:spLocks noChangeArrowheads="1"/>
              </p:cNvSpPr>
              <p:nvPr/>
            </p:nvSpPr>
            <p:spPr bwMode="auto">
              <a:xfrm>
                <a:off x="4391" y="2961"/>
                <a:ext cx="40" cy="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7" name="Rectangle 58"/>
              <p:cNvSpPr>
                <a:spLocks noChangeArrowheads="1"/>
              </p:cNvSpPr>
              <p:nvPr/>
            </p:nvSpPr>
            <p:spPr bwMode="auto">
              <a:xfrm>
                <a:off x="4547" y="2882"/>
                <a:ext cx="42" cy="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8" name="Rectangle 59"/>
              <p:cNvSpPr>
                <a:spLocks noChangeArrowheads="1"/>
              </p:cNvSpPr>
              <p:nvPr/>
            </p:nvSpPr>
            <p:spPr bwMode="auto">
              <a:xfrm>
                <a:off x="4697" y="2895"/>
                <a:ext cx="39" cy="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69" name="Rectangle 60"/>
              <p:cNvSpPr>
                <a:spLocks noChangeArrowheads="1"/>
              </p:cNvSpPr>
              <p:nvPr/>
            </p:nvSpPr>
            <p:spPr bwMode="auto">
              <a:xfrm>
                <a:off x="4859" y="2951"/>
                <a:ext cx="39" cy="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0" name="Rectangle 61"/>
              <p:cNvSpPr>
                <a:spLocks noChangeArrowheads="1"/>
              </p:cNvSpPr>
              <p:nvPr/>
            </p:nvSpPr>
            <p:spPr bwMode="auto">
              <a:xfrm>
                <a:off x="5015" y="2956"/>
                <a:ext cx="42" cy="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1" name="Rectangle 62"/>
              <p:cNvSpPr>
                <a:spLocks noChangeArrowheads="1"/>
              </p:cNvSpPr>
              <p:nvPr/>
            </p:nvSpPr>
            <p:spPr bwMode="auto">
              <a:xfrm>
                <a:off x="5178" y="2963"/>
                <a:ext cx="41" cy="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2" name="Rectangle 63"/>
              <p:cNvSpPr>
                <a:spLocks noChangeArrowheads="1"/>
              </p:cNvSpPr>
              <p:nvPr/>
            </p:nvSpPr>
            <p:spPr bwMode="auto">
              <a:xfrm>
                <a:off x="5330" y="2981"/>
                <a:ext cx="39" cy="3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1573" name="Group 64"/>
              <p:cNvGrpSpPr>
                <a:grpSpLocks/>
              </p:cNvGrpSpPr>
              <p:nvPr/>
            </p:nvGrpSpPr>
            <p:grpSpPr bwMode="auto">
              <a:xfrm>
                <a:off x="4406" y="2068"/>
                <a:ext cx="33" cy="463"/>
                <a:chOff x="4110" y="2663"/>
                <a:chExt cx="61" cy="242"/>
              </a:xfrm>
            </p:grpSpPr>
            <p:sp>
              <p:nvSpPr>
                <p:cNvPr id="21634" name="Line 6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38" y="2663"/>
                  <a:ext cx="0" cy="2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35" name="Line 66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110" y="2663"/>
                  <a:ext cx="6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574" name="Group 67"/>
              <p:cNvGrpSpPr>
                <a:grpSpLocks noChangeAspect="1"/>
              </p:cNvGrpSpPr>
              <p:nvPr/>
            </p:nvGrpSpPr>
            <p:grpSpPr bwMode="auto">
              <a:xfrm flipH="1" flipV="1">
                <a:off x="4538" y="1525"/>
                <a:ext cx="39" cy="732"/>
                <a:chOff x="1402" y="3282"/>
                <a:chExt cx="60" cy="228"/>
              </a:xfrm>
            </p:grpSpPr>
            <p:sp>
              <p:nvSpPr>
                <p:cNvPr id="21632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1434" y="328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33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1402" y="3510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1575" name="Line 70"/>
              <p:cNvSpPr>
                <a:spLocks noChangeAspect="1" noChangeShapeType="1"/>
              </p:cNvSpPr>
              <p:nvPr/>
            </p:nvSpPr>
            <p:spPr bwMode="auto">
              <a:xfrm flipV="1">
                <a:off x="4721" y="2340"/>
                <a:ext cx="0" cy="4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6" name="Line 71"/>
              <p:cNvSpPr>
                <a:spLocks noChangeAspect="1" noChangeShapeType="1"/>
              </p:cNvSpPr>
              <p:nvPr/>
            </p:nvSpPr>
            <p:spPr bwMode="auto">
              <a:xfrm flipV="1">
                <a:off x="4694" y="2338"/>
                <a:ext cx="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1577" name="Group 72"/>
              <p:cNvGrpSpPr>
                <a:grpSpLocks noChangeAspect="1"/>
              </p:cNvGrpSpPr>
              <p:nvPr/>
            </p:nvGrpSpPr>
            <p:grpSpPr bwMode="auto">
              <a:xfrm flipH="1" flipV="1">
                <a:off x="4868" y="2289"/>
                <a:ext cx="54" cy="408"/>
                <a:chOff x="1402" y="3282"/>
                <a:chExt cx="60" cy="228"/>
              </a:xfrm>
            </p:grpSpPr>
            <p:sp>
              <p:nvSpPr>
                <p:cNvPr id="21630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1434" y="328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31" name="Line 74"/>
                <p:cNvSpPr>
                  <a:spLocks noChangeAspect="1" noChangeShapeType="1"/>
                </p:cNvSpPr>
                <p:nvPr/>
              </p:nvSpPr>
              <p:spPr bwMode="auto">
                <a:xfrm>
                  <a:off x="1402" y="3510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1578" name="Line 75"/>
              <p:cNvSpPr>
                <a:spLocks noChangeShapeType="1"/>
              </p:cNvSpPr>
              <p:nvPr/>
            </p:nvSpPr>
            <p:spPr bwMode="auto">
              <a:xfrm flipH="1">
                <a:off x="4442" y="2248"/>
                <a:ext cx="102" cy="2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79" name="Line 76"/>
              <p:cNvSpPr>
                <a:spLocks noChangeShapeType="1"/>
              </p:cNvSpPr>
              <p:nvPr/>
            </p:nvSpPr>
            <p:spPr bwMode="auto">
              <a:xfrm>
                <a:off x="4568" y="2248"/>
                <a:ext cx="138" cy="5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0" name="Line 77"/>
              <p:cNvSpPr>
                <a:spLocks noChangeShapeType="1"/>
              </p:cNvSpPr>
              <p:nvPr/>
            </p:nvSpPr>
            <p:spPr bwMode="auto">
              <a:xfrm flipV="1">
                <a:off x="4730" y="2712"/>
                <a:ext cx="157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1" name="Line 78"/>
              <p:cNvSpPr>
                <a:spLocks noChangeShapeType="1"/>
              </p:cNvSpPr>
              <p:nvPr/>
            </p:nvSpPr>
            <p:spPr bwMode="auto">
              <a:xfrm>
                <a:off x="4904" y="2715"/>
                <a:ext cx="12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1582" name="Group 79"/>
              <p:cNvGrpSpPr>
                <a:grpSpLocks noChangeAspect="1"/>
              </p:cNvGrpSpPr>
              <p:nvPr/>
            </p:nvGrpSpPr>
            <p:grpSpPr bwMode="auto">
              <a:xfrm flipH="1" flipV="1">
                <a:off x="5016" y="2346"/>
                <a:ext cx="38" cy="444"/>
                <a:chOff x="1402" y="3282"/>
                <a:chExt cx="60" cy="228"/>
              </a:xfrm>
            </p:grpSpPr>
            <p:sp>
              <p:nvSpPr>
                <p:cNvPr id="21628" name="Line 80"/>
                <p:cNvSpPr>
                  <a:spLocks noChangeAspect="1" noChangeShapeType="1"/>
                </p:cNvSpPr>
                <p:nvPr/>
              </p:nvSpPr>
              <p:spPr bwMode="auto">
                <a:xfrm>
                  <a:off x="1434" y="3282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29" name="Line 81"/>
                <p:cNvSpPr>
                  <a:spLocks noChangeAspect="1" noChangeShapeType="1"/>
                </p:cNvSpPr>
                <p:nvPr/>
              </p:nvSpPr>
              <p:spPr bwMode="auto">
                <a:xfrm>
                  <a:off x="1402" y="3510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1583" name="Oval 82"/>
              <p:cNvSpPr>
                <a:spLocks noChangeArrowheads="1"/>
              </p:cNvSpPr>
              <p:nvPr/>
            </p:nvSpPr>
            <p:spPr bwMode="auto">
              <a:xfrm>
                <a:off x="4400" y="2507"/>
                <a:ext cx="39" cy="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4" name="Oval 83"/>
              <p:cNvSpPr>
                <a:spLocks noChangeArrowheads="1"/>
              </p:cNvSpPr>
              <p:nvPr/>
            </p:nvSpPr>
            <p:spPr bwMode="auto">
              <a:xfrm>
                <a:off x="4535" y="2236"/>
                <a:ext cx="39" cy="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5" name="Oval 84"/>
              <p:cNvSpPr>
                <a:spLocks noChangeArrowheads="1"/>
              </p:cNvSpPr>
              <p:nvPr/>
            </p:nvSpPr>
            <p:spPr bwMode="auto">
              <a:xfrm>
                <a:off x="4698" y="2761"/>
                <a:ext cx="41" cy="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6" name="Oval 85"/>
              <p:cNvSpPr>
                <a:spLocks noChangeArrowheads="1"/>
              </p:cNvSpPr>
              <p:nvPr/>
            </p:nvSpPr>
            <p:spPr bwMode="auto">
              <a:xfrm>
                <a:off x="4868" y="2694"/>
                <a:ext cx="40" cy="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7" name="Oval 86"/>
              <p:cNvSpPr>
                <a:spLocks noChangeArrowheads="1"/>
              </p:cNvSpPr>
              <p:nvPr/>
            </p:nvSpPr>
            <p:spPr bwMode="auto">
              <a:xfrm>
                <a:off x="5013" y="2790"/>
                <a:ext cx="39" cy="3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88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3855" y="2445"/>
                <a:ext cx="4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200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89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853" y="2224"/>
                <a:ext cx="43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250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90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845" y="1999"/>
                <a:ext cx="4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300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91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842" y="1773"/>
                <a:ext cx="43" cy="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fr-FR" sz="700" b="1">
                    <a:solidFill>
                      <a:srgbClr val="000000"/>
                    </a:solidFill>
                    <a:latin typeface="Times New Roman" pitchFamily="18" charset="0"/>
                  </a:rPr>
                  <a:t>350</a:t>
                </a:r>
                <a:endParaRPr lang="fr-FR" sz="700" b="1">
                  <a:latin typeface="Times New Roman" pitchFamily="18" charset="0"/>
                </a:endParaRPr>
              </a:p>
            </p:txBody>
          </p:sp>
          <p:sp>
            <p:nvSpPr>
              <p:cNvPr id="21592" name="Line 91"/>
              <p:cNvSpPr>
                <a:spLocks noChangeAspect="1" noChangeShapeType="1"/>
              </p:cNvSpPr>
              <p:nvPr/>
            </p:nvSpPr>
            <p:spPr bwMode="auto">
              <a:xfrm>
                <a:off x="4409" y="2994"/>
                <a:ext cx="156" cy="12"/>
              </a:xfrm>
              <a:prstGeom prst="line">
                <a:avLst/>
              </a:prstGeom>
              <a:noFill/>
              <a:ln w="9525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3" name="Line 92"/>
              <p:cNvSpPr>
                <a:spLocks noChangeAspect="1" noChangeShapeType="1"/>
              </p:cNvSpPr>
              <p:nvPr/>
            </p:nvSpPr>
            <p:spPr bwMode="auto">
              <a:xfrm>
                <a:off x="4565" y="3006"/>
                <a:ext cx="156" cy="1"/>
              </a:xfrm>
              <a:prstGeom prst="line">
                <a:avLst/>
              </a:prstGeom>
              <a:noFill/>
              <a:ln w="9525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4" name="Line 93"/>
              <p:cNvSpPr>
                <a:spLocks noChangeAspect="1" noChangeShapeType="1"/>
              </p:cNvSpPr>
              <p:nvPr/>
            </p:nvSpPr>
            <p:spPr bwMode="auto">
              <a:xfrm>
                <a:off x="4721" y="3006"/>
                <a:ext cx="147" cy="62"/>
              </a:xfrm>
              <a:prstGeom prst="line">
                <a:avLst/>
              </a:prstGeom>
              <a:noFill/>
              <a:ln w="9525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5" name="Line 94"/>
              <p:cNvSpPr>
                <a:spLocks noChangeAspect="1" noChangeShapeType="1"/>
              </p:cNvSpPr>
              <p:nvPr/>
            </p:nvSpPr>
            <p:spPr bwMode="auto">
              <a:xfrm flipV="1">
                <a:off x="4877" y="3049"/>
                <a:ext cx="159" cy="19"/>
              </a:xfrm>
              <a:prstGeom prst="line">
                <a:avLst/>
              </a:prstGeom>
              <a:noFill/>
              <a:ln w="9525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6" name="Line 95"/>
              <p:cNvSpPr>
                <a:spLocks noChangeAspect="1" noChangeShapeType="1"/>
              </p:cNvSpPr>
              <p:nvPr/>
            </p:nvSpPr>
            <p:spPr bwMode="auto">
              <a:xfrm flipV="1">
                <a:off x="5036" y="3041"/>
                <a:ext cx="156" cy="8"/>
              </a:xfrm>
              <a:prstGeom prst="line">
                <a:avLst/>
              </a:prstGeom>
              <a:noFill/>
              <a:ln w="9525">
                <a:solidFill>
                  <a:srgbClr val="33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1597" name="Group 96"/>
              <p:cNvGrpSpPr>
                <a:grpSpLocks noChangeAspect="1"/>
              </p:cNvGrpSpPr>
              <p:nvPr/>
            </p:nvGrpSpPr>
            <p:grpSpPr bwMode="auto">
              <a:xfrm flipV="1">
                <a:off x="4403" y="3016"/>
                <a:ext cx="24" cy="122"/>
                <a:chOff x="1370" y="2184"/>
                <a:chExt cx="64" cy="214"/>
              </a:xfrm>
            </p:grpSpPr>
            <p:sp>
              <p:nvSpPr>
                <p:cNvPr id="21626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2188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27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1370" y="2184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598" name="Group 99"/>
              <p:cNvGrpSpPr>
                <a:grpSpLocks noChangeAspect="1"/>
              </p:cNvGrpSpPr>
              <p:nvPr/>
            </p:nvGrpSpPr>
            <p:grpSpPr bwMode="auto">
              <a:xfrm flipV="1">
                <a:off x="4553" y="3031"/>
                <a:ext cx="27" cy="121"/>
                <a:chOff x="1370" y="2184"/>
                <a:chExt cx="64" cy="214"/>
              </a:xfrm>
            </p:grpSpPr>
            <p:sp>
              <p:nvSpPr>
                <p:cNvPr id="21624" name="Line 100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2188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25" name="Line 101"/>
                <p:cNvSpPr>
                  <a:spLocks noChangeAspect="1" noChangeShapeType="1"/>
                </p:cNvSpPr>
                <p:nvPr/>
              </p:nvSpPr>
              <p:spPr bwMode="auto">
                <a:xfrm>
                  <a:off x="1370" y="2184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599" name="Group 102"/>
              <p:cNvGrpSpPr>
                <a:grpSpLocks noChangeAspect="1"/>
              </p:cNvGrpSpPr>
              <p:nvPr/>
            </p:nvGrpSpPr>
            <p:grpSpPr bwMode="auto">
              <a:xfrm flipV="1">
                <a:off x="4868" y="3091"/>
                <a:ext cx="21" cy="133"/>
                <a:chOff x="1370" y="2184"/>
                <a:chExt cx="64" cy="214"/>
              </a:xfrm>
            </p:grpSpPr>
            <p:sp>
              <p:nvSpPr>
                <p:cNvPr id="21622" name="Line 103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2188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23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1370" y="2184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600" name="Group 105"/>
              <p:cNvGrpSpPr>
                <a:grpSpLocks noChangeAspect="1"/>
              </p:cNvGrpSpPr>
              <p:nvPr/>
            </p:nvGrpSpPr>
            <p:grpSpPr bwMode="auto">
              <a:xfrm flipV="1">
                <a:off x="5027" y="3076"/>
                <a:ext cx="25" cy="142"/>
                <a:chOff x="1370" y="2184"/>
                <a:chExt cx="64" cy="214"/>
              </a:xfrm>
            </p:grpSpPr>
            <p:sp>
              <p:nvSpPr>
                <p:cNvPr id="21620" name="Line 106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2188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21" name="Line 107"/>
                <p:cNvSpPr>
                  <a:spLocks noChangeAspect="1" noChangeShapeType="1"/>
                </p:cNvSpPr>
                <p:nvPr/>
              </p:nvSpPr>
              <p:spPr bwMode="auto">
                <a:xfrm>
                  <a:off x="1370" y="2184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601" name="Group 108"/>
              <p:cNvGrpSpPr>
                <a:grpSpLocks noChangeAspect="1"/>
              </p:cNvGrpSpPr>
              <p:nvPr/>
            </p:nvGrpSpPr>
            <p:grpSpPr bwMode="auto">
              <a:xfrm flipV="1">
                <a:off x="4715" y="3031"/>
                <a:ext cx="24" cy="95"/>
                <a:chOff x="1370" y="2184"/>
                <a:chExt cx="64" cy="214"/>
              </a:xfrm>
            </p:grpSpPr>
            <p:sp>
              <p:nvSpPr>
                <p:cNvPr id="21618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2188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19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1370" y="2184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1602" name="Group 111"/>
              <p:cNvGrpSpPr>
                <a:grpSpLocks noChangeAspect="1"/>
              </p:cNvGrpSpPr>
              <p:nvPr/>
            </p:nvGrpSpPr>
            <p:grpSpPr bwMode="auto">
              <a:xfrm flipV="1">
                <a:off x="5184" y="3069"/>
                <a:ext cx="23" cy="143"/>
                <a:chOff x="1370" y="2184"/>
                <a:chExt cx="64" cy="214"/>
              </a:xfrm>
            </p:grpSpPr>
            <p:sp>
              <p:nvSpPr>
                <p:cNvPr id="21616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1400" y="2188"/>
                  <a:ext cx="0" cy="2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617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1370" y="2184"/>
                  <a:ext cx="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1603" name="Oval 114"/>
              <p:cNvSpPr>
                <a:spLocks noChangeArrowheads="1"/>
              </p:cNvSpPr>
              <p:nvPr/>
            </p:nvSpPr>
            <p:spPr bwMode="auto">
              <a:xfrm>
                <a:off x="4391" y="2977"/>
                <a:ext cx="40" cy="39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4" name="Oval 115"/>
              <p:cNvSpPr>
                <a:spLocks noChangeArrowheads="1"/>
              </p:cNvSpPr>
              <p:nvPr/>
            </p:nvSpPr>
            <p:spPr bwMode="auto">
              <a:xfrm>
                <a:off x="4547" y="2989"/>
                <a:ext cx="39" cy="3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5" name="Oval 116"/>
              <p:cNvSpPr>
                <a:spLocks noChangeArrowheads="1"/>
              </p:cNvSpPr>
              <p:nvPr/>
            </p:nvSpPr>
            <p:spPr bwMode="auto">
              <a:xfrm>
                <a:off x="4706" y="2992"/>
                <a:ext cx="39" cy="3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6" name="Oval 117"/>
              <p:cNvSpPr>
                <a:spLocks noChangeArrowheads="1"/>
              </p:cNvSpPr>
              <p:nvPr/>
            </p:nvSpPr>
            <p:spPr bwMode="auto">
              <a:xfrm>
                <a:off x="4853" y="3056"/>
                <a:ext cx="42" cy="3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7" name="Oval 118"/>
              <p:cNvSpPr>
                <a:spLocks noChangeArrowheads="1"/>
              </p:cNvSpPr>
              <p:nvPr/>
            </p:nvSpPr>
            <p:spPr bwMode="auto">
              <a:xfrm>
                <a:off x="5018" y="3034"/>
                <a:ext cx="40" cy="3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8" name="Oval 119"/>
              <p:cNvSpPr>
                <a:spLocks noChangeArrowheads="1"/>
              </p:cNvSpPr>
              <p:nvPr/>
            </p:nvSpPr>
            <p:spPr bwMode="auto">
              <a:xfrm>
                <a:off x="5175" y="3026"/>
                <a:ext cx="41" cy="3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09" name="Text Box 120"/>
              <p:cNvSpPr txBox="1">
                <a:spLocks noChangeAspect="1" noChangeArrowheads="1"/>
              </p:cNvSpPr>
              <p:nvPr/>
            </p:nvSpPr>
            <p:spPr bwMode="auto">
              <a:xfrm rot="-3644">
                <a:off x="4005" y="3709"/>
                <a:ext cx="184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800" b="1">
                    <a:latin typeface="Times New Roman" pitchFamily="18" charset="0"/>
                  </a:rPr>
                  <a:t> </a:t>
                </a:r>
                <a:r>
                  <a:rPr lang="fr-FR" sz="900" b="1">
                    <a:solidFill>
                      <a:srgbClr val="FF3300"/>
                    </a:solidFill>
                    <a:latin typeface="Times New Roman" pitchFamily="18" charset="0"/>
                  </a:rPr>
                  <a:t>op. Tol</a:t>
                </a:r>
                <a:r>
                  <a:rPr lang="fr-FR" sz="800" b="1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21610" name="Text Box 121"/>
              <p:cNvSpPr txBox="1">
                <a:spLocks noChangeArrowheads="1"/>
              </p:cNvSpPr>
              <p:nvPr/>
            </p:nvSpPr>
            <p:spPr bwMode="auto">
              <a:xfrm>
                <a:off x="4052" y="3853"/>
                <a:ext cx="111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900" b="1">
                    <a:latin typeface="Times New Roman" pitchFamily="18" charset="0"/>
                  </a:rPr>
                  <a:t>Sta</a:t>
                </a:r>
              </a:p>
              <a:p>
                <a:pPr eaLnBrk="0" hangingPunct="0"/>
                <a:r>
                  <a:rPr lang="fr-FR" sz="900" b="1">
                    <a:latin typeface="Times New Roman" pitchFamily="18" charset="0"/>
                  </a:rPr>
                  <a:t>CR</a:t>
                </a:r>
              </a:p>
            </p:txBody>
          </p:sp>
          <p:sp>
            <p:nvSpPr>
              <p:cNvPr id="21611" name="Oval 122"/>
              <p:cNvSpPr>
                <a:spLocks noChangeArrowheads="1"/>
              </p:cNvSpPr>
              <p:nvPr/>
            </p:nvSpPr>
            <p:spPr bwMode="auto">
              <a:xfrm>
                <a:off x="3999" y="3879"/>
                <a:ext cx="47" cy="47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12" name="Oval 123"/>
              <p:cNvSpPr>
                <a:spLocks noChangeArrowheads="1"/>
              </p:cNvSpPr>
              <p:nvPr/>
            </p:nvSpPr>
            <p:spPr bwMode="auto">
              <a:xfrm>
                <a:off x="3999" y="4024"/>
                <a:ext cx="47" cy="4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13" name="Rectangle 124"/>
              <p:cNvSpPr>
                <a:spLocks noChangeArrowheads="1"/>
              </p:cNvSpPr>
              <p:nvPr/>
            </p:nvSpPr>
            <p:spPr bwMode="auto">
              <a:xfrm>
                <a:off x="3999" y="3736"/>
                <a:ext cx="47" cy="4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614" name="Line 125"/>
              <p:cNvSpPr>
                <a:spLocks noChangeShapeType="1"/>
              </p:cNvSpPr>
              <p:nvPr/>
            </p:nvSpPr>
            <p:spPr bwMode="auto">
              <a:xfrm>
                <a:off x="4278" y="1389"/>
                <a:ext cx="4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15" name="Text Box 126"/>
              <p:cNvSpPr txBox="1">
                <a:spLocks noChangeArrowheads="1"/>
              </p:cNvSpPr>
              <p:nvPr/>
            </p:nvSpPr>
            <p:spPr bwMode="auto">
              <a:xfrm>
                <a:off x="3889" y="1233"/>
                <a:ext cx="572" cy="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900" b="1">
                    <a:solidFill>
                      <a:srgbClr val="FF3300"/>
                    </a:solidFill>
                    <a:latin typeface="Times New Roman" pitchFamily="18" charset="0"/>
                  </a:rPr>
                  <a:t>TREATMENT WITHDRAWAL</a:t>
                </a:r>
              </a:p>
            </p:txBody>
          </p:sp>
        </p:grpSp>
      </p:grp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 l="19284" t="12354" r="3639" b="69885"/>
          <a:stretch>
            <a:fillRect/>
          </a:stretch>
        </p:blipFill>
        <p:spPr bwMode="auto">
          <a:xfrm>
            <a:off x="107503" y="836712"/>
            <a:ext cx="76675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 cstate="print"/>
          <a:srcRect l="19284" t="36444" r="42178" b="51511"/>
          <a:stretch>
            <a:fillRect/>
          </a:stretch>
        </p:blipFill>
        <p:spPr bwMode="auto">
          <a:xfrm>
            <a:off x="0" y="2133600"/>
            <a:ext cx="30591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69850"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1510</Words>
  <Application>Microsoft Office PowerPoint</Application>
  <PresentationFormat>Affichage à l'écran (4:3)</PresentationFormat>
  <Paragraphs>424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Prism Project</vt:lpstr>
      <vt:lpstr> Données Informatisées et VAlidées en Transplantation</vt:lpstr>
      <vt:lpstr>DIVAT Données Informatisées et VAlidées en Transplantation</vt:lpstr>
      <vt:lpstr>DIVAT Données Informatisées et VAlidées en Transplantation</vt:lpstr>
      <vt:lpstr>Diapositive 4</vt:lpstr>
      <vt:lpstr>Diapositive 5</vt:lpstr>
      <vt:lpstr>DIVAT Données Informatisées et VAlidées en Transplantation</vt:lpstr>
      <vt:lpstr>DIVAT Données Informatisées et VAlidées en Transplantation</vt:lpstr>
      <vt:lpstr>Diapositive 8</vt:lpstr>
      <vt:lpstr>DIVAT Données Informatisées et VAlidées en Transplantation</vt:lpstr>
      <vt:lpstr>Diapositive 10</vt:lpstr>
      <vt:lpstr>DIVAT Données Informatisées et VAlidées en Transplantation</vt:lpstr>
      <vt:lpstr>DIVAT Données Informatisées et VAlidées en Transplantation</vt:lpstr>
      <vt:lpstr>Diapositive 13</vt:lpstr>
      <vt:lpstr>DIVAT Données Informatisées et VAlidées en Transplantation</vt:lpstr>
      <vt:lpstr>Diapositive 15</vt:lpstr>
      <vt:lpstr>Diapositive 16</vt:lpstr>
      <vt:lpstr>Diapositive 17</vt:lpstr>
      <vt:lpstr>Diapositive 18</vt:lpstr>
      <vt:lpstr>Diapositive 19</vt:lpstr>
      <vt:lpstr>DIVAT Données Informatisées et VAlidées en Transplantation</vt:lpstr>
      <vt:lpstr>DIVAT Données Informatisées et VAlidées en Transplantation</vt:lpstr>
      <vt:lpstr>Diapositive 22</vt:lpstr>
    </vt:vector>
  </TitlesOfParts>
  <Company>INSERM U643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Katy</dc:creator>
  <cp:lastModifiedBy>Katy</cp:lastModifiedBy>
  <cp:revision>126</cp:revision>
  <dcterms:created xsi:type="dcterms:W3CDTF">2011-11-04T14:12:11Z</dcterms:created>
  <dcterms:modified xsi:type="dcterms:W3CDTF">2012-01-17T11:21:33Z</dcterms:modified>
</cp:coreProperties>
</file>